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60" r:id="rId4"/>
    <p:sldId id="281" r:id="rId5"/>
    <p:sldId id="265" r:id="rId6"/>
    <p:sldId id="267" r:id="rId7"/>
    <p:sldId id="282" r:id="rId8"/>
    <p:sldId id="261" r:id="rId9"/>
    <p:sldId id="291" r:id="rId10"/>
    <p:sldId id="292" r:id="rId11"/>
    <p:sldId id="283" r:id="rId12"/>
    <p:sldId id="284" r:id="rId13"/>
    <p:sldId id="274" r:id="rId14"/>
    <p:sldId id="275" r:id="rId15"/>
    <p:sldId id="290" r:id="rId16"/>
    <p:sldId id="285" r:id="rId17"/>
    <p:sldId id="269" r:id="rId18"/>
    <p:sldId id="293" r:id="rId19"/>
    <p:sldId id="287" r:id="rId20"/>
    <p:sldId id="289" r:id="rId21"/>
    <p:sldId id="295" r:id="rId22"/>
    <p:sldId id="297" r:id="rId23"/>
    <p:sldId id="299" r:id="rId24"/>
    <p:sldId id="264" r:id="rId25"/>
    <p:sldId id="300" r:id="rId26"/>
    <p:sldId id="301" r:id="rId27"/>
    <p:sldId id="302" r:id="rId28"/>
    <p:sldId id="303" r:id="rId29"/>
    <p:sldId id="296" r:id="rId30"/>
    <p:sldId id="277" r:id="rId31"/>
    <p:sldId id="280" r:id="rId32"/>
    <p:sldId id="304" r:id="rId33"/>
    <p:sldId id="257" r:id="rId34"/>
    <p:sldId id="26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6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3EB150-A2E5-4E16-BA50-5243B4EAF9DC}"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D6660835-6AAA-4EF4-9D49-5CCEF53024B5}">
      <dgm:prSet/>
      <dgm:spPr/>
      <dgm:t>
        <a:bodyPr/>
        <a:lstStyle/>
        <a:p>
          <a:r>
            <a:rPr lang="en-US" dirty="0"/>
            <a:t>Most U.S. law schools have some legal research instruction during the 1L year.</a:t>
          </a:r>
        </a:p>
      </dgm:t>
    </dgm:pt>
    <dgm:pt modelId="{E7BA673C-E28A-4563-B011-257FDCCED357}" type="parTrans" cxnId="{93C7120B-E4D0-4AE5-8291-98914B2F5437}">
      <dgm:prSet/>
      <dgm:spPr/>
      <dgm:t>
        <a:bodyPr/>
        <a:lstStyle/>
        <a:p>
          <a:endParaRPr lang="en-US"/>
        </a:p>
      </dgm:t>
    </dgm:pt>
    <dgm:pt modelId="{A65A9DB7-DE72-4A4D-908A-20307CC20A2F}" type="sibTrans" cxnId="{93C7120B-E4D0-4AE5-8291-98914B2F5437}">
      <dgm:prSet/>
      <dgm:spPr/>
      <dgm:t>
        <a:bodyPr/>
        <a:lstStyle/>
        <a:p>
          <a:endParaRPr lang="en-US"/>
        </a:p>
      </dgm:t>
    </dgm:pt>
    <dgm:pt modelId="{6C0B769D-9328-4CCD-A4B5-546E562AC92F}">
      <dgm:prSet/>
      <dgm:spPr>
        <a:solidFill>
          <a:schemeClr val="bg1">
            <a:alpha val="90000"/>
          </a:schemeClr>
        </a:solidFill>
        <a:ln>
          <a:solidFill>
            <a:schemeClr val="tx1">
              <a:alpha val="90000"/>
            </a:schemeClr>
          </a:solidFill>
        </a:ln>
      </dgm:spPr>
      <dgm:t>
        <a:bodyPr/>
        <a:lstStyle/>
        <a:p>
          <a:pPr>
            <a:buClr>
              <a:schemeClr val="accent1"/>
            </a:buClr>
            <a:buFont typeface="Wingdings" panose="05000000000000000000" pitchFamily="2" charset="2"/>
            <a:buChar char="Ø"/>
          </a:pPr>
          <a:r>
            <a:rPr lang="en-US" dirty="0"/>
            <a:t>Workshops or one-off sessions</a:t>
          </a:r>
          <a:br>
            <a:rPr lang="en-US" dirty="0"/>
          </a:br>
          <a:endParaRPr lang="en-US" dirty="0"/>
        </a:p>
      </dgm:t>
    </dgm:pt>
    <dgm:pt modelId="{779E382F-212D-4C21-A9C7-158DCA001D3A}" type="parTrans" cxnId="{3E83A366-5BA7-4E8E-BBEF-0E834550025F}">
      <dgm:prSet/>
      <dgm:spPr/>
      <dgm:t>
        <a:bodyPr/>
        <a:lstStyle/>
        <a:p>
          <a:endParaRPr lang="en-US"/>
        </a:p>
      </dgm:t>
    </dgm:pt>
    <dgm:pt modelId="{6D870B9E-CB4D-4C07-8EC6-BF79D723258E}" type="sibTrans" cxnId="{3E83A366-5BA7-4E8E-BBEF-0E834550025F}">
      <dgm:prSet/>
      <dgm:spPr/>
      <dgm:t>
        <a:bodyPr/>
        <a:lstStyle/>
        <a:p>
          <a:endParaRPr lang="en-US"/>
        </a:p>
      </dgm:t>
    </dgm:pt>
    <dgm:pt modelId="{8FA91D8B-D352-4800-A327-CA3421966FB4}">
      <dgm:prSet/>
      <dgm:spPr>
        <a:solidFill>
          <a:schemeClr val="bg1">
            <a:alpha val="90000"/>
          </a:schemeClr>
        </a:solidFill>
        <a:ln>
          <a:solidFill>
            <a:schemeClr val="tx1">
              <a:alpha val="90000"/>
            </a:schemeClr>
          </a:solidFill>
        </a:ln>
      </dgm:spPr>
      <dgm:t>
        <a:bodyPr/>
        <a:lstStyle/>
        <a:p>
          <a:pPr>
            <a:buClr>
              <a:schemeClr val="accent1"/>
            </a:buClr>
            <a:buFont typeface="Wingdings" panose="05000000000000000000" pitchFamily="2" charset="2"/>
            <a:buChar char="Ø"/>
          </a:pPr>
          <a:r>
            <a:rPr lang="en-US" dirty="0"/>
            <a:t>Semester-long or year-long courses</a:t>
          </a:r>
          <a:br>
            <a:rPr lang="en-US" dirty="0"/>
          </a:br>
          <a:endParaRPr lang="en-US" dirty="0"/>
        </a:p>
      </dgm:t>
    </dgm:pt>
    <dgm:pt modelId="{E853FC6B-E86C-455D-821E-57BE3E6B571C}" type="parTrans" cxnId="{41A11463-A318-4A51-8772-91264C5DD665}">
      <dgm:prSet/>
      <dgm:spPr/>
      <dgm:t>
        <a:bodyPr/>
        <a:lstStyle/>
        <a:p>
          <a:endParaRPr lang="en-US"/>
        </a:p>
      </dgm:t>
    </dgm:pt>
    <dgm:pt modelId="{A46D30A2-F161-49BB-A509-9EF3D5991B96}" type="sibTrans" cxnId="{41A11463-A318-4A51-8772-91264C5DD665}">
      <dgm:prSet/>
      <dgm:spPr/>
      <dgm:t>
        <a:bodyPr/>
        <a:lstStyle/>
        <a:p>
          <a:endParaRPr lang="en-US"/>
        </a:p>
      </dgm:t>
    </dgm:pt>
    <dgm:pt modelId="{CE1F527C-5B2B-4CA4-BA48-A2D11F547AD0}">
      <dgm:prSet/>
      <dgm:spPr>
        <a:solidFill>
          <a:schemeClr val="bg1">
            <a:alpha val="90000"/>
          </a:schemeClr>
        </a:solidFill>
        <a:ln>
          <a:solidFill>
            <a:schemeClr val="tx1">
              <a:alpha val="90000"/>
            </a:schemeClr>
          </a:solidFill>
        </a:ln>
      </dgm:spPr>
      <dgm:t>
        <a:bodyPr/>
        <a:lstStyle/>
        <a:p>
          <a:pPr>
            <a:buClr>
              <a:schemeClr val="accent1"/>
            </a:buClr>
            <a:buFont typeface="Wingdings" panose="05000000000000000000" pitchFamily="2" charset="2"/>
            <a:buChar char="Ø"/>
          </a:pPr>
          <a:r>
            <a:rPr lang="en-US" dirty="0"/>
            <a:t>Separate from or combined with </a:t>
          </a:r>
          <a:br>
            <a:rPr lang="en-US" dirty="0"/>
          </a:br>
          <a:r>
            <a:rPr lang="en-US" dirty="0"/>
            <a:t>Legal Writing</a:t>
          </a:r>
          <a:br>
            <a:rPr lang="en-US" dirty="0"/>
          </a:br>
          <a:endParaRPr lang="en-US" dirty="0"/>
        </a:p>
      </dgm:t>
    </dgm:pt>
    <dgm:pt modelId="{F04F8D63-B0C3-4CE6-8FFC-13C03FB991E2}" type="parTrans" cxnId="{70E07444-D75A-4C5E-A205-17ABA25F4C40}">
      <dgm:prSet/>
      <dgm:spPr/>
      <dgm:t>
        <a:bodyPr/>
        <a:lstStyle/>
        <a:p>
          <a:endParaRPr lang="en-US"/>
        </a:p>
      </dgm:t>
    </dgm:pt>
    <dgm:pt modelId="{2CA60F1F-DB4C-43C9-A647-A48662989BA1}" type="sibTrans" cxnId="{70E07444-D75A-4C5E-A205-17ABA25F4C40}">
      <dgm:prSet/>
      <dgm:spPr/>
      <dgm:t>
        <a:bodyPr/>
        <a:lstStyle/>
        <a:p>
          <a:endParaRPr lang="en-US"/>
        </a:p>
      </dgm:t>
    </dgm:pt>
    <dgm:pt modelId="{08E9555C-FDFC-4082-A036-504EE981AEEA}">
      <dgm:prSet/>
      <dgm:spPr>
        <a:solidFill>
          <a:schemeClr val="bg1">
            <a:alpha val="90000"/>
          </a:schemeClr>
        </a:solidFill>
        <a:ln>
          <a:solidFill>
            <a:schemeClr val="tx1">
              <a:alpha val="90000"/>
            </a:schemeClr>
          </a:solidFill>
        </a:ln>
      </dgm:spPr>
      <dgm:t>
        <a:bodyPr/>
        <a:lstStyle/>
        <a:p>
          <a:pPr>
            <a:buClr>
              <a:schemeClr val="accent1"/>
            </a:buClr>
            <a:buFont typeface="Wingdings" panose="05000000000000000000" pitchFamily="2" charset="2"/>
            <a:buChar char="Ø"/>
          </a:pPr>
          <a:r>
            <a:rPr lang="en-US" dirty="0"/>
            <a:t>May be a hybrid of the above </a:t>
          </a:r>
        </a:p>
      </dgm:t>
    </dgm:pt>
    <dgm:pt modelId="{D7B30E39-307B-4872-A4D0-F7196C4A2B00}" type="parTrans" cxnId="{882B4DB3-3476-4F85-8438-BA1AF61F2956}">
      <dgm:prSet/>
      <dgm:spPr/>
      <dgm:t>
        <a:bodyPr/>
        <a:lstStyle/>
        <a:p>
          <a:endParaRPr lang="en-US"/>
        </a:p>
      </dgm:t>
    </dgm:pt>
    <dgm:pt modelId="{CC09FAE0-4910-49B6-AD3D-795FBD2691B7}" type="sibTrans" cxnId="{882B4DB3-3476-4F85-8438-BA1AF61F2956}">
      <dgm:prSet/>
      <dgm:spPr/>
      <dgm:t>
        <a:bodyPr/>
        <a:lstStyle/>
        <a:p>
          <a:endParaRPr lang="en-US"/>
        </a:p>
      </dgm:t>
    </dgm:pt>
    <dgm:pt modelId="{99DF7739-237D-49E2-A194-C789856F1B9C}">
      <dgm:prSet/>
      <dgm:spPr/>
      <dgm:t>
        <a:bodyPr/>
        <a:lstStyle/>
        <a:p>
          <a:r>
            <a:rPr lang="en-US" dirty="0"/>
            <a:t>Many U.S. law schools offer legal research instruction for 2Ls and 3Ls.</a:t>
          </a:r>
        </a:p>
      </dgm:t>
    </dgm:pt>
    <dgm:pt modelId="{1A356DF3-356E-4E6D-89F4-F29FAAD4EC23}" type="parTrans" cxnId="{2679C84B-2C50-4131-ABD7-723CE6BD7A35}">
      <dgm:prSet/>
      <dgm:spPr/>
      <dgm:t>
        <a:bodyPr/>
        <a:lstStyle/>
        <a:p>
          <a:endParaRPr lang="en-US"/>
        </a:p>
      </dgm:t>
    </dgm:pt>
    <dgm:pt modelId="{11FFEE63-F5D3-496B-9201-58B172EBDA4E}" type="sibTrans" cxnId="{2679C84B-2C50-4131-ABD7-723CE6BD7A35}">
      <dgm:prSet/>
      <dgm:spPr/>
      <dgm:t>
        <a:bodyPr/>
        <a:lstStyle/>
        <a:p>
          <a:endParaRPr lang="en-US"/>
        </a:p>
      </dgm:t>
    </dgm:pt>
    <dgm:pt modelId="{80FF74CD-BA01-46DC-8C48-9E75EBD5A8B0}">
      <dgm:prSet/>
      <dgm:spPr>
        <a:solidFill>
          <a:schemeClr val="bg1">
            <a:alpha val="90000"/>
          </a:schemeClr>
        </a:solidFill>
        <a:ln>
          <a:solidFill>
            <a:schemeClr val="tx1">
              <a:alpha val="90000"/>
            </a:schemeClr>
          </a:solidFill>
        </a:ln>
      </dgm:spPr>
      <dgm:t>
        <a:bodyPr/>
        <a:lstStyle/>
        <a:p>
          <a:pPr>
            <a:buClr>
              <a:schemeClr val="accent1"/>
            </a:buClr>
            <a:buFont typeface="Wingdings" panose="05000000000000000000" pitchFamily="2" charset="2"/>
            <a:buChar char="Ø"/>
          </a:pPr>
          <a:r>
            <a:rPr lang="en-US" dirty="0"/>
            <a:t>Advanced legal research courses</a:t>
          </a:r>
          <a:br>
            <a:rPr lang="en-US" dirty="0"/>
          </a:br>
          <a:endParaRPr lang="en-US" dirty="0"/>
        </a:p>
      </dgm:t>
    </dgm:pt>
    <dgm:pt modelId="{E6BC1849-4084-4B5E-8110-649B7B3C46FD}" type="parTrans" cxnId="{BCCF25FD-0086-4D35-81A0-A4312D47E10A}">
      <dgm:prSet/>
      <dgm:spPr/>
      <dgm:t>
        <a:bodyPr/>
        <a:lstStyle/>
        <a:p>
          <a:endParaRPr lang="en-US"/>
        </a:p>
      </dgm:t>
    </dgm:pt>
    <dgm:pt modelId="{0499E386-53FF-4FDA-B951-CD2CED2DDC77}" type="sibTrans" cxnId="{BCCF25FD-0086-4D35-81A0-A4312D47E10A}">
      <dgm:prSet/>
      <dgm:spPr/>
      <dgm:t>
        <a:bodyPr/>
        <a:lstStyle/>
        <a:p>
          <a:endParaRPr lang="en-US"/>
        </a:p>
      </dgm:t>
    </dgm:pt>
    <dgm:pt modelId="{36043196-E795-4261-874E-3C8AC9757173}">
      <dgm:prSet/>
      <dgm:spPr>
        <a:solidFill>
          <a:schemeClr val="bg1">
            <a:alpha val="90000"/>
          </a:schemeClr>
        </a:solidFill>
        <a:ln>
          <a:solidFill>
            <a:schemeClr val="tx1">
              <a:alpha val="90000"/>
            </a:schemeClr>
          </a:solidFill>
        </a:ln>
      </dgm:spPr>
      <dgm:t>
        <a:bodyPr/>
        <a:lstStyle/>
        <a:p>
          <a:pPr>
            <a:buClr>
              <a:schemeClr val="accent1"/>
            </a:buClr>
            <a:buFont typeface="Wingdings" panose="05000000000000000000" pitchFamily="2" charset="2"/>
            <a:buChar char="Ø"/>
          </a:pPr>
          <a:r>
            <a:rPr lang="en-US" dirty="0"/>
            <a:t>Subject-specific legal research courses</a:t>
          </a:r>
          <a:br>
            <a:rPr lang="en-US" dirty="0"/>
          </a:br>
          <a:endParaRPr lang="en-US" dirty="0"/>
        </a:p>
      </dgm:t>
    </dgm:pt>
    <dgm:pt modelId="{3DED0980-52E2-4193-9812-B70B57DF77C3}" type="parTrans" cxnId="{65F52E20-252B-4AA3-9682-3C2707B74FFF}">
      <dgm:prSet/>
      <dgm:spPr/>
      <dgm:t>
        <a:bodyPr/>
        <a:lstStyle/>
        <a:p>
          <a:endParaRPr lang="en-US"/>
        </a:p>
      </dgm:t>
    </dgm:pt>
    <dgm:pt modelId="{6091395B-973E-4C52-8564-62A18D507FFC}" type="sibTrans" cxnId="{65F52E20-252B-4AA3-9682-3C2707B74FFF}">
      <dgm:prSet/>
      <dgm:spPr/>
      <dgm:t>
        <a:bodyPr/>
        <a:lstStyle/>
        <a:p>
          <a:endParaRPr lang="en-US"/>
        </a:p>
      </dgm:t>
    </dgm:pt>
    <dgm:pt modelId="{BBB52A3F-D938-4AB4-AC5E-EFFAB98FF007}">
      <dgm:prSet/>
      <dgm:spPr>
        <a:solidFill>
          <a:schemeClr val="bg1">
            <a:alpha val="90000"/>
          </a:schemeClr>
        </a:solidFill>
        <a:ln>
          <a:solidFill>
            <a:schemeClr val="tx1">
              <a:alpha val="90000"/>
            </a:schemeClr>
          </a:solidFill>
        </a:ln>
      </dgm:spPr>
      <dgm:t>
        <a:bodyPr/>
        <a:lstStyle/>
        <a:p>
          <a:pPr>
            <a:buClr>
              <a:schemeClr val="accent1"/>
            </a:buClr>
            <a:buFont typeface="Wingdings" panose="05000000000000000000" pitchFamily="2" charset="2"/>
            <a:buChar char="Ø"/>
          </a:pPr>
          <a:r>
            <a:rPr lang="en-US" dirty="0"/>
            <a:t>Prepare to Practice/Bootcamp sessions or courses</a:t>
          </a:r>
          <a:br>
            <a:rPr lang="en-US" dirty="0"/>
          </a:br>
          <a:endParaRPr lang="en-US" dirty="0"/>
        </a:p>
      </dgm:t>
    </dgm:pt>
    <dgm:pt modelId="{4B6CA7E4-845B-485D-847C-C55E555CBFB0}" type="parTrans" cxnId="{378A67EF-F39E-40C9-BD30-B50311B1E067}">
      <dgm:prSet/>
      <dgm:spPr/>
      <dgm:t>
        <a:bodyPr/>
        <a:lstStyle/>
        <a:p>
          <a:endParaRPr lang="en-US"/>
        </a:p>
      </dgm:t>
    </dgm:pt>
    <dgm:pt modelId="{A5C137BF-096B-4B76-96FC-429628F0FA50}" type="sibTrans" cxnId="{378A67EF-F39E-40C9-BD30-B50311B1E067}">
      <dgm:prSet/>
      <dgm:spPr/>
      <dgm:t>
        <a:bodyPr/>
        <a:lstStyle/>
        <a:p>
          <a:endParaRPr lang="en-US"/>
        </a:p>
      </dgm:t>
    </dgm:pt>
    <dgm:pt modelId="{ADBFD13E-A161-4D58-B85B-6D862F543341}">
      <dgm:prSet/>
      <dgm:spPr>
        <a:solidFill>
          <a:schemeClr val="bg1">
            <a:alpha val="90000"/>
          </a:schemeClr>
        </a:solidFill>
        <a:ln>
          <a:solidFill>
            <a:schemeClr val="tx1">
              <a:alpha val="90000"/>
            </a:schemeClr>
          </a:solidFill>
        </a:ln>
      </dgm:spPr>
      <dgm:t>
        <a:bodyPr/>
        <a:lstStyle/>
        <a:p>
          <a:pPr>
            <a:buClr>
              <a:schemeClr val="accent1"/>
            </a:buClr>
            <a:buFont typeface="Wingdings" panose="05000000000000000000" pitchFamily="2" charset="2"/>
            <a:buChar char="Ø"/>
          </a:pPr>
          <a:r>
            <a:rPr lang="en-US" dirty="0"/>
            <a:t>Workshops or one-off sessions</a:t>
          </a:r>
        </a:p>
      </dgm:t>
    </dgm:pt>
    <dgm:pt modelId="{8ABB9B88-5952-451A-88FC-BF8982201F4C}" type="parTrans" cxnId="{A409FB78-1638-436F-8662-1E3AD39D4160}">
      <dgm:prSet/>
      <dgm:spPr/>
      <dgm:t>
        <a:bodyPr/>
        <a:lstStyle/>
        <a:p>
          <a:endParaRPr lang="en-US"/>
        </a:p>
      </dgm:t>
    </dgm:pt>
    <dgm:pt modelId="{609761DA-C293-4157-94A6-BA568981BDDD}" type="sibTrans" cxnId="{A409FB78-1638-436F-8662-1E3AD39D4160}">
      <dgm:prSet/>
      <dgm:spPr/>
      <dgm:t>
        <a:bodyPr/>
        <a:lstStyle/>
        <a:p>
          <a:endParaRPr lang="en-US"/>
        </a:p>
      </dgm:t>
    </dgm:pt>
    <dgm:pt modelId="{A1EAF050-8B5A-4CCF-88AB-73D0F77F667C}" type="pres">
      <dgm:prSet presAssocID="{9C3EB150-A2E5-4E16-BA50-5243B4EAF9DC}" presName="Name0" presStyleCnt="0">
        <dgm:presLayoutVars>
          <dgm:dir/>
          <dgm:animLvl val="lvl"/>
          <dgm:resizeHandles val="exact"/>
        </dgm:presLayoutVars>
      </dgm:prSet>
      <dgm:spPr/>
    </dgm:pt>
    <dgm:pt modelId="{CE9E9739-530A-4CD0-BE81-520B30970CB3}" type="pres">
      <dgm:prSet presAssocID="{D6660835-6AAA-4EF4-9D49-5CCEF53024B5}" presName="composite" presStyleCnt="0"/>
      <dgm:spPr/>
    </dgm:pt>
    <dgm:pt modelId="{0B012E31-68CA-4C83-82A3-C56C011F5980}" type="pres">
      <dgm:prSet presAssocID="{D6660835-6AAA-4EF4-9D49-5CCEF53024B5}" presName="parTx" presStyleLbl="alignNode1" presStyleIdx="0" presStyleCnt="2">
        <dgm:presLayoutVars>
          <dgm:chMax val="0"/>
          <dgm:chPref val="0"/>
          <dgm:bulletEnabled val="1"/>
        </dgm:presLayoutVars>
      </dgm:prSet>
      <dgm:spPr/>
    </dgm:pt>
    <dgm:pt modelId="{4116C359-C016-4AB0-9A92-EBE3BE66727A}" type="pres">
      <dgm:prSet presAssocID="{D6660835-6AAA-4EF4-9D49-5CCEF53024B5}" presName="desTx" presStyleLbl="alignAccFollowNode1" presStyleIdx="0" presStyleCnt="2">
        <dgm:presLayoutVars>
          <dgm:bulletEnabled val="1"/>
        </dgm:presLayoutVars>
      </dgm:prSet>
      <dgm:spPr/>
    </dgm:pt>
    <dgm:pt modelId="{206AD2F2-DA6C-4CFC-AD63-AB42B07D7251}" type="pres">
      <dgm:prSet presAssocID="{A65A9DB7-DE72-4A4D-908A-20307CC20A2F}" presName="space" presStyleCnt="0"/>
      <dgm:spPr/>
    </dgm:pt>
    <dgm:pt modelId="{CC97A33A-81E5-4BFF-AD65-15AB2D624E2A}" type="pres">
      <dgm:prSet presAssocID="{99DF7739-237D-49E2-A194-C789856F1B9C}" presName="composite" presStyleCnt="0"/>
      <dgm:spPr/>
    </dgm:pt>
    <dgm:pt modelId="{96417678-1DA5-41DB-81B2-0D81F2507573}" type="pres">
      <dgm:prSet presAssocID="{99DF7739-237D-49E2-A194-C789856F1B9C}" presName="parTx" presStyleLbl="alignNode1" presStyleIdx="1" presStyleCnt="2">
        <dgm:presLayoutVars>
          <dgm:chMax val="0"/>
          <dgm:chPref val="0"/>
          <dgm:bulletEnabled val="1"/>
        </dgm:presLayoutVars>
      </dgm:prSet>
      <dgm:spPr/>
    </dgm:pt>
    <dgm:pt modelId="{38EC07CC-E5E5-4FFD-A6E0-93432B65A5EC}" type="pres">
      <dgm:prSet presAssocID="{99DF7739-237D-49E2-A194-C789856F1B9C}" presName="desTx" presStyleLbl="alignAccFollowNode1" presStyleIdx="1" presStyleCnt="2">
        <dgm:presLayoutVars>
          <dgm:bulletEnabled val="1"/>
        </dgm:presLayoutVars>
      </dgm:prSet>
      <dgm:spPr/>
    </dgm:pt>
  </dgm:ptLst>
  <dgm:cxnLst>
    <dgm:cxn modelId="{93C7120B-E4D0-4AE5-8291-98914B2F5437}" srcId="{9C3EB150-A2E5-4E16-BA50-5243B4EAF9DC}" destId="{D6660835-6AAA-4EF4-9D49-5CCEF53024B5}" srcOrd="0" destOrd="0" parTransId="{E7BA673C-E28A-4563-B011-257FDCCED357}" sibTransId="{A65A9DB7-DE72-4A4D-908A-20307CC20A2F}"/>
    <dgm:cxn modelId="{B0100210-2B3A-4866-834F-D9E3F153060F}" type="presOf" srcId="{9C3EB150-A2E5-4E16-BA50-5243B4EAF9DC}" destId="{A1EAF050-8B5A-4CCF-88AB-73D0F77F667C}" srcOrd="0" destOrd="0" presId="urn:microsoft.com/office/officeart/2005/8/layout/hList1"/>
    <dgm:cxn modelId="{F5B05615-4DF0-4E2C-9277-4D05F2258484}" type="presOf" srcId="{6C0B769D-9328-4CCD-A4B5-546E562AC92F}" destId="{4116C359-C016-4AB0-9A92-EBE3BE66727A}" srcOrd="0" destOrd="0" presId="urn:microsoft.com/office/officeart/2005/8/layout/hList1"/>
    <dgm:cxn modelId="{65F52E20-252B-4AA3-9682-3C2707B74FFF}" srcId="{99DF7739-237D-49E2-A194-C789856F1B9C}" destId="{36043196-E795-4261-874E-3C8AC9757173}" srcOrd="1" destOrd="0" parTransId="{3DED0980-52E2-4193-9812-B70B57DF77C3}" sibTransId="{6091395B-973E-4C52-8564-62A18D507FFC}"/>
    <dgm:cxn modelId="{10620929-F161-4680-85D6-462A492855E6}" type="presOf" srcId="{CE1F527C-5B2B-4CA4-BA48-A2D11F547AD0}" destId="{4116C359-C016-4AB0-9A92-EBE3BE66727A}" srcOrd="0" destOrd="2" presId="urn:microsoft.com/office/officeart/2005/8/layout/hList1"/>
    <dgm:cxn modelId="{413DBB3E-B812-4E3C-A163-65FD55387D3D}" type="presOf" srcId="{80FF74CD-BA01-46DC-8C48-9E75EBD5A8B0}" destId="{38EC07CC-E5E5-4FFD-A6E0-93432B65A5EC}" srcOrd="0" destOrd="0" presId="urn:microsoft.com/office/officeart/2005/8/layout/hList1"/>
    <dgm:cxn modelId="{41A11463-A318-4A51-8772-91264C5DD665}" srcId="{D6660835-6AAA-4EF4-9D49-5CCEF53024B5}" destId="{8FA91D8B-D352-4800-A327-CA3421966FB4}" srcOrd="1" destOrd="0" parTransId="{E853FC6B-E86C-455D-821E-57BE3E6B571C}" sibTransId="{A46D30A2-F161-49BB-A509-9EF3D5991B96}"/>
    <dgm:cxn modelId="{AA41E943-134F-4601-8225-64210DCD7B02}" type="presOf" srcId="{ADBFD13E-A161-4D58-B85B-6D862F543341}" destId="{38EC07CC-E5E5-4FFD-A6E0-93432B65A5EC}" srcOrd="0" destOrd="3" presId="urn:microsoft.com/office/officeart/2005/8/layout/hList1"/>
    <dgm:cxn modelId="{70E07444-D75A-4C5E-A205-17ABA25F4C40}" srcId="{D6660835-6AAA-4EF4-9D49-5CCEF53024B5}" destId="{CE1F527C-5B2B-4CA4-BA48-A2D11F547AD0}" srcOrd="2" destOrd="0" parTransId="{F04F8D63-B0C3-4CE6-8FFC-13C03FB991E2}" sibTransId="{2CA60F1F-DB4C-43C9-A647-A48662989BA1}"/>
    <dgm:cxn modelId="{3E83A366-5BA7-4E8E-BBEF-0E834550025F}" srcId="{D6660835-6AAA-4EF4-9D49-5CCEF53024B5}" destId="{6C0B769D-9328-4CCD-A4B5-546E562AC92F}" srcOrd="0" destOrd="0" parTransId="{779E382F-212D-4C21-A9C7-158DCA001D3A}" sibTransId="{6D870B9E-CB4D-4C07-8EC6-BF79D723258E}"/>
    <dgm:cxn modelId="{2679C84B-2C50-4131-ABD7-723CE6BD7A35}" srcId="{9C3EB150-A2E5-4E16-BA50-5243B4EAF9DC}" destId="{99DF7739-237D-49E2-A194-C789856F1B9C}" srcOrd="1" destOrd="0" parTransId="{1A356DF3-356E-4E6D-89F4-F29FAAD4EC23}" sibTransId="{11FFEE63-F5D3-496B-9201-58B172EBDA4E}"/>
    <dgm:cxn modelId="{2DBD556E-B38F-45DE-992E-597FDC92AA8F}" type="presOf" srcId="{BBB52A3F-D938-4AB4-AC5E-EFFAB98FF007}" destId="{38EC07CC-E5E5-4FFD-A6E0-93432B65A5EC}" srcOrd="0" destOrd="2" presId="urn:microsoft.com/office/officeart/2005/8/layout/hList1"/>
    <dgm:cxn modelId="{A409FB78-1638-436F-8662-1E3AD39D4160}" srcId="{99DF7739-237D-49E2-A194-C789856F1B9C}" destId="{ADBFD13E-A161-4D58-B85B-6D862F543341}" srcOrd="3" destOrd="0" parTransId="{8ABB9B88-5952-451A-88FC-BF8982201F4C}" sibTransId="{609761DA-C293-4157-94A6-BA568981BDDD}"/>
    <dgm:cxn modelId="{8F20395A-88F5-4155-A48A-E1C6B2F2AE43}" type="presOf" srcId="{8FA91D8B-D352-4800-A327-CA3421966FB4}" destId="{4116C359-C016-4AB0-9A92-EBE3BE66727A}" srcOrd="0" destOrd="1" presId="urn:microsoft.com/office/officeart/2005/8/layout/hList1"/>
    <dgm:cxn modelId="{B821868C-53B1-4766-AF37-E52F7FC1B6A5}" type="presOf" srcId="{36043196-E795-4261-874E-3C8AC9757173}" destId="{38EC07CC-E5E5-4FFD-A6E0-93432B65A5EC}" srcOrd="0" destOrd="1" presId="urn:microsoft.com/office/officeart/2005/8/layout/hList1"/>
    <dgm:cxn modelId="{1EF61994-F40B-418E-9BCB-1220E05ECB31}" type="presOf" srcId="{08E9555C-FDFC-4082-A036-504EE981AEEA}" destId="{4116C359-C016-4AB0-9A92-EBE3BE66727A}" srcOrd="0" destOrd="3" presId="urn:microsoft.com/office/officeart/2005/8/layout/hList1"/>
    <dgm:cxn modelId="{1D310B97-3B12-4AEC-ABC9-027E84F6FD18}" type="presOf" srcId="{99DF7739-237D-49E2-A194-C789856F1B9C}" destId="{96417678-1DA5-41DB-81B2-0D81F2507573}" srcOrd="0" destOrd="0" presId="urn:microsoft.com/office/officeart/2005/8/layout/hList1"/>
    <dgm:cxn modelId="{882B4DB3-3476-4F85-8438-BA1AF61F2956}" srcId="{D6660835-6AAA-4EF4-9D49-5CCEF53024B5}" destId="{08E9555C-FDFC-4082-A036-504EE981AEEA}" srcOrd="3" destOrd="0" parTransId="{D7B30E39-307B-4872-A4D0-F7196C4A2B00}" sibTransId="{CC09FAE0-4910-49B6-AD3D-795FBD2691B7}"/>
    <dgm:cxn modelId="{C9BED5D4-0BED-42F8-87E6-B123EBC0C386}" type="presOf" srcId="{D6660835-6AAA-4EF4-9D49-5CCEF53024B5}" destId="{0B012E31-68CA-4C83-82A3-C56C011F5980}" srcOrd="0" destOrd="0" presId="urn:microsoft.com/office/officeart/2005/8/layout/hList1"/>
    <dgm:cxn modelId="{378A67EF-F39E-40C9-BD30-B50311B1E067}" srcId="{99DF7739-237D-49E2-A194-C789856F1B9C}" destId="{BBB52A3F-D938-4AB4-AC5E-EFFAB98FF007}" srcOrd="2" destOrd="0" parTransId="{4B6CA7E4-845B-485D-847C-C55E555CBFB0}" sibTransId="{A5C137BF-096B-4B76-96FC-429628F0FA50}"/>
    <dgm:cxn modelId="{BCCF25FD-0086-4D35-81A0-A4312D47E10A}" srcId="{99DF7739-237D-49E2-A194-C789856F1B9C}" destId="{80FF74CD-BA01-46DC-8C48-9E75EBD5A8B0}" srcOrd="0" destOrd="0" parTransId="{E6BC1849-4084-4B5E-8110-649B7B3C46FD}" sibTransId="{0499E386-53FF-4FDA-B951-CD2CED2DDC77}"/>
    <dgm:cxn modelId="{5E63AC3A-8BF7-4690-85D7-F6DB140F487C}" type="presParOf" srcId="{A1EAF050-8B5A-4CCF-88AB-73D0F77F667C}" destId="{CE9E9739-530A-4CD0-BE81-520B30970CB3}" srcOrd="0" destOrd="0" presId="urn:microsoft.com/office/officeart/2005/8/layout/hList1"/>
    <dgm:cxn modelId="{7D1AF277-E29F-4C4C-9B6D-400A6AB3F38F}" type="presParOf" srcId="{CE9E9739-530A-4CD0-BE81-520B30970CB3}" destId="{0B012E31-68CA-4C83-82A3-C56C011F5980}" srcOrd="0" destOrd="0" presId="urn:microsoft.com/office/officeart/2005/8/layout/hList1"/>
    <dgm:cxn modelId="{BEF0AAA9-24CD-4377-B696-C694BD0DD6CD}" type="presParOf" srcId="{CE9E9739-530A-4CD0-BE81-520B30970CB3}" destId="{4116C359-C016-4AB0-9A92-EBE3BE66727A}" srcOrd="1" destOrd="0" presId="urn:microsoft.com/office/officeart/2005/8/layout/hList1"/>
    <dgm:cxn modelId="{9E96FC3C-6B32-4DAE-AD95-19A4EA29803A}" type="presParOf" srcId="{A1EAF050-8B5A-4CCF-88AB-73D0F77F667C}" destId="{206AD2F2-DA6C-4CFC-AD63-AB42B07D7251}" srcOrd="1" destOrd="0" presId="urn:microsoft.com/office/officeart/2005/8/layout/hList1"/>
    <dgm:cxn modelId="{166606EA-8DA2-4C2F-BEE7-CF56B89380A2}" type="presParOf" srcId="{A1EAF050-8B5A-4CCF-88AB-73D0F77F667C}" destId="{CC97A33A-81E5-4BFF-AD65-15AB2D624E2A}" srcOrd="2" destOrd="0" presId="urn:microsoft.com/office/officeart/2005/8/layout/hList1"/>
    <dgm:cxn modelId="{BD2F24C0-7F8F-44A6-B534-1B2891E964FE}" type="presParOf" srcId="{CC97A33A-81E5-4BFF-AD65-15AB2D624E2A}" destId="{96417678-1DA5-41DB-81B2-0D81F2507573}" srcOrd="0" destOrd="0" presId="urn:microsoft.com/office/officeart/2005/8/layout/hList1"/>
    <dgm:cxn modelId="{3D9DD3A4-B6C7-428A-AFBB-13ADC480C2E7}" type="presParOf" srcId="{CC97A33A-81E5-4BFF-AD65-15AB2D624E2A}" destId="{38EC07CC-E5E5-4FFD-A6E0-93432B65A5E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012E31-68CA-4C83-82A3-C56C011F5980}">
      <dsp:nvSpPr>
        <dsp:cNvPr id="0" name=""/>
        <dsp:cNvSpPr/>
      </dsp:nvSpPr>
      <dsp:spPr>
        <a:xfrm>
          <a:off x="53" y="11990"/>
          <a:ext cx="5093631" cy="713011"/>
        </a:xfrm>
        <a:prstGeom prst="rect">
          <a:avLst/>
        </a:prstGeom>
        <a:solidFill>
          <a:schemeClr val="dk2">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Most U.S. law schools have some legal research instruction during the 1L year.</a:t>
          </a:r>
        </a:p>
      </dsp:txBody>
      <dsp:txXfrm>
        <a:off x="53" y="11990"/>
        <a:ext cx="5093631" cy="713011"/>
      </dsp:txXfrm>
    </dsp:sp>
    <dsp:sp modelId="{4116C359-C016-4AB0-9A92-EBE3BE66727A}">
      <dsp:nvSpPr>
        <dsp:cNvPr id="0" name=""/>
        <dsp:cNvSpPr/>
      </dsp:nvSpPr>
      <dsp:spPr>
        <a:xfrm>
          <a:off x="53" y="725001"/>
          <a:ext cx="5093631" cy="2882249"/>
        </a:xfrm>
        <a:prstGeom prst="rect">
          <a:avLst/>
        </a:prstGeom>
        <a:solidFill>
          <a:schemeClr val="bg1">
            <a:alpha val="90000"/>
          </a:schemeClr>
        </a:solidFill>
        <a:ln w="15875"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lr>
              <a:schemeClr val="accent1"/>
            </a:buClr>
            <a:buFont typeface="Wingdings" panose="05000000000000000000" pitchFamily="2" charset="2"/>
            <a:buChar char="Ø"/>
          </a:pPr>
          <a:r>
            <a:rPr lang="en-US" sz="2000" kern="1200" dirty="0"/>
            <a:t>Workshops or one-off sessions</a:t>
          </a:r>
          <a:br>
            <a:rPr lang="en-US" sz="2000" kern="1200" dirty="0"/>
          </a:br>
          <a:endParaRPr lang="en-US" sz="2000" kern="1200" dirty="0"/>
        </a:p>
        <a:p>
          <a:pPr marL="228600" lvl="1" indent="-228600" algn="l" defTabSz="889000">
            <a:lnSpc>
              <a:spcPct val="90000"/>
            </a:lnSpc>
            <a:spcBef>
              <a:spcPct val="0"/>
            </a:spcBef>
            <a:spcAft>
              <a:spcPct val="15000"/>
            </a:spcAft>
            <a:buClr>
              <a:schemeClr val="accent1"/>
            </a:buClr>
            <a:buFont typeface="Wingdings" panose="05000000000000000000" pitchFamily="2" charset="2"/>
            <a:buChar char="Ø"/>
          </a:pPr>
          <a:r>
            <a:rPr lang="en-US" sz="2000" kern="1200" dirty="0"/>
            <a:t>Semester-long or year-long courses</a:t>
          </a:r>
          <a:br>
            <a:rPr lang="en-US" sz="2000" kern="1200" dirty="0"/>
          </a:br>
          <a:endParaRPr lang="en-US" sz="2000" kern="1200" dirty="0"/>
        </a:p>
        <a:p>
          <a:pPr marL="228600" lvl="1" indent="-228600" algn="l" defTabSz="889000">
            <a:lnSpc>
              <a:spcPct val="90000"/>
            </a:lnSpc>
            <a:spcBef>
              <a:spcPct val="0"/>
            </a:spcBef>
            <a:spcAft>
              <a:spcPct val="15000"/>
            </a:spcAft>
            <a:buClr>
              <a:schemeClr val="accent1"/>
            </a:buClr>
            <a:buFont typeface="Wingdings" panose="05000000000000000000" pitchFamily="2" charset="2"/>
            <a:buChar char="Ø"/>
          </a:pPr>
          <a:r>
            <a:rPr lang="en-US" sz="2000" kern="1200" dirty="0"/>
            <a:t>Separate from or combined with </a:t>
          </a:r>
          <a:br>
            <a:rPr lang="en-US" sz="2000" kern="1200" dirty="0"/>
          </a:br>
          <a:r>
            <a:rPr lang="en-US" sz="2000" kern="1200" dirty="0"/>
            <a:t>Legal Writing</a:t>
          </a:r>
          <a:br>
            <a:rPr lang="en-US" sz="2000" kern="1200" dirty="0"/>
          </a:br>
          <a:endParaRPr lang="en-US" sz="2000" kern="1200" dirty="0"/>
        </a:p>
        <a:p>
          <a:pPr marL="228600" lvl="1" indent="-228600" algn="l" defTabSz="889000">
            <a:lnSpc>
              <a:spcPct val="90000"/>
            </a:lnSpc>
            <a:spcBef>
              <a:spcPct val="0"/>
            </a:spcBef>
            <a:spcAft>
              <a:spcPct val="15000"/>
            </a:spcAft>
            <a:buClr>
              <a:schemeClr val="accent1"/>
            </a:buClr>
            <a:buFont typeface="Wingdings" panose="05000000000000000000" pitchFamily="2" charset="2"/>
            <a:buChar char="Ø"/>
          </a:pPr>
          <a:r>
            <a:rPr lang="en-US" sz="2000" kern="1200" dirty="0"/>
            <a:t>May be a hybrid of the above </a:t>
          </a:r>
        </a:p>
      </dsp:txBody>
      <dsp:txXfrm>
        <a:off x="53" y="725001"/>
        <a:ext cx="5093631" cy="2882249"/>
      </dsp:txXfrm>
    </dsp:sp>
    <dsp:sp modelId="{96417678-1DA5-41DB-81B2-0D81F2507573}">
      <dsp:nvSpPr>
        <dsp:cNvPr id="0" name=""/>
        <dsp:cNvSpPr/>
      </dsp:nvSpPr>
      <dsp:spPr>
        <a:xfrm>
          <a:off x="5806792" y="11990"/>
          <a:ext cx="5093631" cy="713011"/>
        </a:xfrm>
        <a:prstGeom prst="rect">
          <a:avLst/>
        </a:prstGeom>
        <a:solidFill>
          <a:schemeClr val="dk2">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t>Many U.S. law schools offer legal research instruction for 2Ls and 3Ls.</a:t>
          </a:r>
        </a:p>
      </dsp:txBody>
      <dsp:txXfrm>
        <a:off x="5806792" y="11990"/>
        <a:ext cx="5093631" cy="713011"/>
      </dsp:txXfrm>
    </dsp:sp>
    <dsp:sp modelId="{38EC07CC-E5E5-4FFD-A6E0-93432B65A5EC}">
      <dsp:nvSpPr>
        <dsp:cNvPr id="0" name=""/>
        <dsp:cNvSpPr/>
      </dsp:nvSpPr>
      <dsp:spPr>
        <a:xfrm>
          <a:off x="5806792" y="725001"/>
          <a:ext cx="5093631" cy="2882249"/>
        </a:xfrm>
        <a:prstGeom prst="rect">
          <a:avLst/>
        </a:prstGeom>
        <a:solidFill>
          <a:schemeClr val="bg1">
            <a:alpha val="90000"/>
          </a:schemeClr>
        </a:solidFill>
        <a:ln w="15875" cap="flat" cmpd="sng" algn="ctr">
          <a:solidFill>
            <a:schemeClr val="tx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lr>
              <a:schemeClr val="accent1"/>
            </a:buClr>
            <a:buFont typeface="Wingdings" panose="05000000000000000000" pitchFamily="2" charset="2"/>
            <a:buChar char="Ø"/>
          </a:pPr>
          <a:r>
            <a:rPr lang="en-US" sz="2000" kern="1200" dirty="0"/>
            <a:t>Advanced legal research courses</a:t>
          </a:r>
          <a:br>
            <a:rPr lang="en-US" sz="2000" kern="1200" dirty="0"/>
          </a:br>
          <a:endParaRPr lang="en-US" sz="2000" kern="1200" dirty="0"/>
        </a:p>
        <a:p>
          <a:pPr marL="228600" lvl="1" indent="-228600" algn="l" defTabSz="889000">
            <a:lnSpc>
              <a:spcPct val="90000"/>
            </a:lnSpc>
            <a:spcBef>
              <a:spcPct val="0"/>
            </a:spcBef>
            <a:spcAft>
              <a:spcPct val="15000"/>
            </a:spcAft>
            <a:buClr>
              <a:schemeClr val="accent1"/>
            </a:buClr>
            <a:buFont typeface="Wingdings" panose="05000000000000000000" pitchFamily="2" charset="2"/>
            <a:buChar char="Ø"/>
          </a:pPr>
          <a:r>
            <a:rPr lang="en-US" sz="2000" kern="1200" dirty="0"/>
            <a:t>Subject-specific legal research courses</a:t>
          </a:r>
          <a:br>
            <a:rPr lang="en-US" sz="2000" kern="1200" dirty="0"/>
          </a:br>
          <a:endParaRPr lang="en-US" sz="2000" kern="1200" dirty="0"/>
        </a:p>
        <a:p>
          <a:pPr marL="228600" lvl="1" indent="-228600" algn="l" defTabSz="889000">
            <a:lnSpc>
              <a:spcPct val="90000"/>
            </a:lnSpc>
            <a:spcBef>
              <a:spcPct val="0"/>
            </a:spcBef>
            <a:spcAft>
              <a:spcPct val="15000"/>
            </a:spcAft>
            <a:buClr>
              <a:schemeClr val="accent1"/>
            </a:buClr>
            <a:buFont typeface="Wingdings" panose="05000000000000000000" pitchFamily="2" charset="2"/>
            <a:buChar char="Ø"/>
          </a:pPr>
          <a:r>
            <a:rPr lang="en-US" sz="2000" kern="1200" dirty="0"/>
            <a:t>Prepare to Practice/Bootcamp sessions or courses</a:t>
          </a:r>
          <a:br>
            <a:rPr lang="en-US" sz="2000" kern="1200" dirty="0"/>
          </a:br>
          <a:endParaRPr lang="en-US" sz="2000" kern="1200" dirty="0"/>
        </a:p>
        <a:p>
          <a:pPr marL="228600" lvl="1" indent="-228600" algn="l" defTabSz="889000">
            <a:lnSpc>
              <a:spcPct val="90000"/>
            </a:lnSpc>
            <a:spcBef>
              <a:spcPct val="0"/>
            </a:spcBef>
            <a:spcAft>
              <a:spcPct val="15000"/>
            </a:spcAft>
            <a:buClr>
              <a:schemeClr val="accent1"/>
            </a:buClr>
            <a:buFont typeface="Wingdings" panose="05000000000000000000" pitchFamily="2" charset="2"/>
            <a:buChar char="Ø"/>
          </a:pPr>
          <a:r>
            <a:rPr lang="en-US" sz="2000" kern="1200" dirty="0"/>
            <a:t>Workshops or one-off sessions</a:t>
          </a:r>
        </a:p>
      </dsp:txBody>
      <dsp:txXfrm>
        <a:off x="5806792" y="725001"/>
        <a:ext cx="5093631" cy="288224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12/6/2019</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50259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12/6/2019</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7548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12/6/2019</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5074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12/6/2019</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45874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12/6/2019</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51433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12/6/2019</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96635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12/6/2019</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8339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12/6/2019</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49166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12/6/2019</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48097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12/6/2019</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264663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12/6/2019</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64654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12/6/2019</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059116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90000"/>
        </a:lnSpc>
        <a:spcBef>
          <a:spcPct val="0"/>
        </a:spcBef>
        <a:buNone/>
        <a:defRPr sz="44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3">
            <a:extLst>
              <a:ext uri="{FF2B5EF4-FFF2-40B4-BE49-F238E27FC236}">
                <a16:creationId xmlns:a16="http://schemas.microsoft.com/office/drawing/2014/main" id="{11759475-3698-474C-8FDB-B08554B57A2C}"/>
              </a:ext>
            </a:extLst>
          </p:cNvPr>
          <p:cNvPicPr>
            <a:picLocks noChangeAspect="1"/>
          </p:cNvPicPr>
          <p:nvPr/>
        </p:nvPicPr>
        <p:blipFill rotWithShape="1">
          <a:blip r:embed="rId2"/>
          <a:srcRect t="24469" b="15585"/>
          <a:stretch/>
        </p:blipFill>
        <p:spPr>
          <a:xfrm>
            <a:off x="-32" y="10"/>
            <a:ext cx="12192031" cy="4915066"/>
          </a:xfrm>
          <a:prstGeom prst="rect">
            <a:avLst/>
          </a:prstGeom>
        </p:spPr>
      </p:pic>
      <p:sp>
        <p:nvSpPr>
          <p:cNvPr id="34" name="Rectangle 21">
            <a:extLst>
              <a:ext uri="{FF2B5EF4-FFF2-40B4-BE49-F238E27FC236}">
                <a16:creationId xmlns:a16="http://schemas.microsoft.com/office/drawing/2014/main" id="{0B4FB531-34DA-4777-9BD5-5B885DC38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15076"/>
            <a:ext cx="12188952" cy="1942924"/>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F387E39-A3B8-402A-9153-9098D9257F8D}"/>
              </a:ext>
            </a:extLst>
          </p:cNvPr>
          <p:cNvSpPr>
            <a:spLocks noGrp="1"/>
          </p:cNvSpPr>
          <p:nvPr>
            <p:ph type="ctrTitle"/>
          </p:nvPr>
        </p:nvSpPr>
        <p:spPr>
          <a:xfrm>
            <a:off x="828675" y="5120639"/>
            <a:ext cx="7137263" cy="1280161"/>
          </a:xfrm>
        </p:spPr>
        <p:txBody>
          <a:bodyPr anchor="ctr">
            <a:normAutofit fontScale="90000"/>
          </a:bodyPr>
          <a:lstStyle/>
          <a:p>
            <a:pPr algn="r"/>
            <a:r>
              <a:rPr lang="en-US" sz="4100" dirty="0">
                <a:solidFill>
                  <a:srgbClr val="FFFFFF"/>
                </a:solidFill>
              </a:rPr>
              <a:t>From the First Day Forward: Integrating Legal Research Into Law School Doctrinal Courses </a:t>
            </a:r>
          </a:p>
        </p:txBody>
      </p:sp>
      <p:sp>
        <p:nvSpPr>
          <p:cNvPr id="3" name="Subtitle 2">
            <a:extLst>
              <a:ext uri="{FF2B5EF4-FFF2-40B4-BE49-F238E27FC236}">
                <a16:creationId xmlns:a16="http://schemas.microsoft.com/office/drawing/2014/main" id="{4C6E77D5-7F86-4691-8701-4F8909C8751D}"/>
              </a:ext>
            </a:extLst>
          </p:cNvPr>
          <p:cNvSpPr>
            <a:spLocks noGrp="1"/>
          </p:cNvSpPr>
          <p:nvPr>
            <p:ph type="subTitle" idx="1"/>
          </p:nvPr>
        </p:nvSpPr>
        <p:spPr>
          <a:xfrm>
            <a:off x="8289580" y="5120638"/>
            <a:ext cx="3719540" cy="1604011"/>
          </a:xfrm>
        </p:spPr>
        <p:txBody>
          <a:bodyPr anchor="ctr">
            <a:normAutofit/>
          </a:bodyPr>
          <a:lstStyle/>
          <a:p>
            <a:pPr>
              <a:lnSpc>
                <a:spcPct val="110000"/>
              </a:lnSpc>
              <a:spcBef>
                <a:spcPts val="0"/>
              </a:spcBef>
              <a:spcAft>
                <a:spcPts val="0"/>
              </a:spcAft>
            </a:pPr>
            <a:r>
              <a:rPr lang="en-US" sz="1500" dirty="0">
                <a:solidFill>
                  <a:srgbClr val="FFFFFF"/>
                </a:solidFill>
              </a:rPr>
              <a:t>Clanitra Stewart Nejdl</a:t>
            </a:r>
          </a:p>
          <a:p>
            <a:pPr>
              <a:lnSpc>
                <a:spcPct val="110000"/>
              </a:lnSpc>
              <a:spcBef>
                <a:spcPts val="0"/>
              </a:spcBef>
              <a:spcAft>
                <a:spcPts val="0"/>
              </a:spcAft>
            </a:pPr>
            <a:r>
              <a:rPr lang="en-US" sz="1500" dirty="0">
                <a:solidFill>
                  <a:srgbClr val="FFFFFF"/>
                </a:solidFill>
              </a:rPr>
              <a:t>Penn state Dickinson Law </a:t>
            </a:r>
          </a:p>
          <a:p>
            <a:pPr>
              <a:lnSpc>
                <a:spcPct val="110000"/>
              </a:lnSpc>
              <a:spcBef>
                <a:spcPts val="0"/>
              </a:spcBef>
              <a:spcAft>
                <a:spcPts val="0"/>
              </a:spcAft>
            </a:pPr>
            <a:r>
              <a:rPr lang="en-US" sz="1500" dirty="0">
                <a:solidFill>
                  <a:srgbClr val="FFFFFF"/>
                </a:solidFill>
              </a:rPr>
              <a:t>LWI One-Day workshop</a:t>
            </a:r>
          </a:p>
          <a:p>
            <a:pPr>
              <a:lnSpc>
                <a:spcPct val="110000"/>
              </a:lnSpc>
              <a:spcBef>
                <a:spcPts val="0"/>
              </a:spcBef>
              <a:spcAft>
                <a:spcPts val="0"/>
              </a:spcAft>
            </a:pPr>
            <a:r>
              <a:rPr lang="en-US" sz="1500" dirty="0">
                <a:solidFill>
                  <a:srgbClr val="FFFFFF"/>
                </a:solidFill>
              </a:rPr>
              <a:t>Friday, December 6, 2019</a:t>
            </a:r>
          </a:p>
        </p:txBody>
      </p:sp>
      <p:cxnSp>
        <p:nvCxnSpPr>
          <p:cNvPr id="35" name="Straight Connector 23">
            <a:extLst>
              <a:ext uri="{FF2B5EF4-FFF2-40B4-BE49-F238E27FC236}">
                <a16:creationId xmlns:a16="http://schemas.microsoft.com/office/drawing/2014/main" id="{D5B557D3-D7B4-404B-84A1-9BD182BE5B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7532813" y="5760720"/>
            <a:ext cx="11887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20272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nchor="b">
            <a:normAutofit/>
          </a:bodyPr>
          <a:lstStyle/>
          <a:p>
            <a:r>
              <a:rPr lang="en-US" dirty="0">
                <a:solidFill>
                  <a:schemeClr val="tx1"/>
                </a:solidFill>
              </a:rPr>
              <a:t>Tips for Getting Started</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p:txBody>
          <a:bodyPr anchor="t">
            <a:normAutofit/>
          </a:bodyPr>
          <a:lstStyle/>
          <a:p>
            <a:pPr marL="227013" indent="-227013">
              <a:lnSpc>
                <a:spcPct val="100000"/>
              </a:lnSpc>
              <a:buFont typeface="Wingdings" panose="05000000000000000000" pitchFamily="2" charset="2"/>
              <a:buChar char="Ø"/>
            </a:pPr>
            <a:r>
              <a:rPr lang="en-US" sz="2400" dirty="0"/>
              <a:t>Consider the ABA Standards and the experiential learning requirements.</a:t>
            </a:r>
          </a:p>
          <a:p>
            <a:pPr marL="574675" lvl="1" indent="-234950">
              <a:buFont typeface="Arial" panose="020B0604020202020204" pitchFamily="34" charset="0"/>
              <a:buChar char="•"/>
            </a:pPr>
            <a:r>
              <a:rPr lang="en-US" sz="2200" dirty="0"/>
              <a:t>To what extent, if any, could integrating legal research into one or more doctrinal courses assist the law school with meeting experiential learning requirements?</a:t>
            </a:r>
          </a:p>
          <a:p>
            <a:pPr>
              <a:lnSpc>
                <a:spcPct val="100000"/>
              </a:lnSpc>
              <a:buFont typeface="Wingdings" panose="05000000000000000000" pitchFamily="2" charset="2"/>
              <a:buChar char="Ø"/>
            </a:pPr>
            <a:r>
              <a:rPr lang="en-US" sz="2400" dirty="0"/>
              <a:t>Consider potential arguments against incorporating legal research into doctrinal courses.</a:t>
            </a:r>
          </a:p>
          <a:p>
            <a:pPr marL="574675" lvl="1" indent="-234950">
              <a:buFont typeface="Arial" panose="020B0604020202020204" pitchFamily="34" charset="0"/>
              <a:buChar char="•"/>
            </a:pPr>
            <a:r>
              <a:rPr lang="en-US" sz="2200" dirty="0"/>
              <a:t>How could these arguments be convincingly countered?</a:t>
            </a:r>
          </a:p>
          <a:p>
            <a:endParaRPr lang="en-US" sz="2400" dirty="0"/>
          </a:p>
          <a:p>
            <a:pPr marL="635508" lvl="1"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1649482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0" name="Straight Connector 3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A5F93E1-8CE7-4EED-B0A1-088F94FDF516}"/>
              </a:ext>
            </a:extLst>
          </p:cNvPr>
          <p:cNvPicPr>
            <a:picLocks noChangeAspect="1"/>
          </p:cNvPicPr>
          <p:nvPr/>
        </p:nvPicPr>
        <p:blipFill rotWithShape="1">
          <a:blip r:embed="rId2"/>
          <a:srcRect t="23236" b="1764"/>
          <a:stretch/>
        </p:blipFill>
        <p:spPr>
          <a:xfrm>
            <a:off x="-1" y="10"/>
            <a:ext cx="12191999" cy="6857990"/>
          </a:xfrm>
          <a:prstGeom prst="rect">
            <a:avLst/>
          </a:prstGeom>
        </p:spPr>
      </p:pic>
      <p:sp>
        <p:nvSpPr>
          <p:cNvPr id="42" name="Rectangle 41">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AC7095C-0C27-40BA-A6FF-E2EBEF299FF5}"/>
              </a:ext>
            </a:extLst>
          </p:cNvPr>
          <p:cNvSpPr>
            <a:spLocks noGrp="1"/>
          </p:cNvSpPr>
          <p:nvPr>
            <p:ph type="title"/>
          </p:nvPr>
        </p:nvSpPr>
        <p:spPr>
          <a:xfrm>
            <a:off x="735791" y="3331444"/>
            <a:ext cx="6470692" cy="1229306"/>
          </a:xfrm>
        </p:spPr>
        <p:txBody>
          <a:bodyPr vert="horz" lIns="91440" tIns="45720" rIns="91440" bIns="45720" rtlCol="0" anchor="b">
            <a:normAutofit/>
          </a:bodyPr>
          <a:lstStyle/>
          <a:p>
            <a:r>
              <a:rPr lang="en-US" sz="5400" dirty="0">
                <a:solidFill>
                  <a:schemeClr val="tx1"/>
                </a:solidFill>
              </a:rPr>
              <a:t>During the 1L Year</a:t>
            </a:r>
          </a:p>
        </p:txBody>
      </p:sp>
      <p:cxnSp>
        <p:nvCxnSpPr>
          <p:cNvPr id="44" name="Straight Connector 43">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59" name="Rectangle 45">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889978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8" name="Straight Connector 10">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9" name="Rectangle 12">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D6AC9627-B635-4189-BD9B-C80A3B14822D}"/>
              </a:ext>
            </a:extLst>
          </p:cNvPr>
          <p:cNvSpPr>
            <a:spLocks noGrp="1"/>
          </p:cNvSpPr>
          <p:nvPr>
            <p:ph type="title"/>
          </p:nvPr>
        </p:nvSpPr>
        <p:spPr>
          <a:xfrm>
            <a:off x="5220928" y="965200"/>
            <a:ext cx="5999002" cy="4927600"/>
          </a:xfrm>
        </p:spPr>
        <p:txBody>
          <a:bodyPr vert="horz" lIns="91440" tIns="45720" rIns="91440" bIns="45720" rtlCol="0" anchor="ctr">
            <a:normAutofit/>
          </a:bodyPr>
          <a:lstStyle/>
          <a:p>
            <a:pPr algn="ctr"/>
            <a:r>
              <a:rPr lang="en-US" sz="5400" dirty="0">
                <a:solidFill>
                  <a:schemeClr val="tx2"/>
                </a:solidFill>
              </a:rPr>
              <a:t>From Day One: Orientation</a:t>
            </a:r>
          </a:p>
        </p:txBody>
      </p:sp>
      <p:sp>
        <p:nvSpPr>
          <p:cNvPr id="20" name="Rectangle 14">
            <a:extLst>
              <a:ext uri="{FF2B5EF4-FFF2-40B4-BE49-F238E27FC236}">
                <a16:creationId xmlns:a16="http://schemas.microsoft.com/office/drawing/2014/main" id="{0EEF5601-A8BC-411D-AA64-3E79320BA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5847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64366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nchor="b">
            <a:normAutofit/>
          </a:bodyPr>
          <a:lstStyle/>
          <a:p>
            <a:r>
              <a:rPr lang="en-US" dirty="0">
                <a:solidFill>
                  <a:schemeClr val="tx1"/>
                </a:solidFill>
              </a:rPr>
              <a:t>From Day One: Orientation</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p:txBody>
          <a:bodyPr anchor="t">
            <a:normAutofit/>
          </a:bodyPr>
          <a:lstStyle/>
          <a:p>
            <a:pPr marL="227013" indent="-227013">
              <a:lnSpc>
                <a:spcPct val="90000"/>
              </a:lnSpc>
              <a:buFont typeface="Wingdings" panose="05000000000000000000" pitchFamily="2" charset="2"/>
              <a:buChar char="Ø"/>
            </a:pPr>
            <a:r>
              <a:rPr lang="en-US" dirty="0"/>
              <a:t>From the first day of law school, 1L students should be exposed to the Law Library and legal research. </a:t>
            </a:r>
          </a:p>
          <a:p>
            <a:pPr marL="227013" indent="-227013">
              <a:lnSpc>
                <a:spcPct val="90000"/>
              </a:lnSpc>
              <a:spcBef>
                <a:spcPts val="0"/>
              </a:spcBef>
              <a:spcAft>
                <a:spcPts val="0"/>
              </a:spcAft>
              <a:buFont typeface="Wingdings" panose="05000000000000000000" pitchFamily="2" charset="2"/>
              <a:buChar char="Ø"/>
            </a:pPr>
            <a:endParaRPr lang="en-US" dirty="0"/>
          </a:p>
          <a:p>
            <a:pPr marL="227013" indent="-227013">
              <a:lnSpc>
                <a:spcPct val="90000"/>
              </a:lnSpc>
              <a:spcBef>
                <a:spcPts val="0"/>
              </a:spcBef>
              <a:buFont typeface="Wingdings" panose="05000000000000000000" pitchFamily="2" charset="2"/>
              <a:buChar char="Ø"/>
            </a:pPr>
            <a:r>
              <a:rPr lang="en-US" dirty="0"/>
              <a:t>Whenever possible, law librarians should participate in the law school orientation process to discuss the law library and/or research. </a:t>
            </a:r>
          </a:p>
          <a:p>
            <a:pPr marL="227013" indent="-227013">
              <a:lnSpc>
                <a:spcPct val="90000"/>
              </a:lnSpc>
              <a:spcBef>
                <a:spcPts val="0"/>
              </a:spcBef>
              <a:spcAft>
                <a:spcPts val="0"/>
              </a:spcAft>
              <a:buFont typeface="Wingdings" panose="05000000000000000000" pitchFamily="2" charset="2"/>
              <a:buChar char="Ø"/>
            </a:pPr>
            <a:endParaRPr lang="en-US" dirty="0"/>
          </a:p>
          <a:p>
            <a:pPr marL="227013" indent="-227013">
              <a:lnSpc>
                <a:spcPct val="90000"/>
              </a:lnSpc>
              <a:spcBef>
                <a:spcPts val="0"/>
              </a:spcBef>
              <a:buFont typeface="Wingdings" panose="05000000000000000000" pitchFamily="2" charset="2"/>
              <a:buChar char="Ø"/>
            </a:pPr>
            <a:r>
              <a:rPr lang="en-US" dirty="0"/>
              <a:t>This may mean that the law librarians conduct tours of the Law Library. These tours are opportunities to start “teaching’ students about legal research. </a:t>
            </a:r>
          </a:p>
          <a:p>
            <a:pPr marL="519621" lvl="1" indent="-227013">
              <a:lnSpc>
                <a:spcPct val="90000"/>
              </a:lnSpc>
              <a:buFont typeface="Wingdings" panose="05000000000000000000" pitchFamily="2" charset="2"/>
              <a:buChar char="Ø"/>
            </a:pPr>
            <a:r>
              <a:rPr lang="en-US" sz="1900" dirty="0"/>
              <a:t>“Scavenger Hunt” activities</a:t>
            </a:r>
          </a:p>
          <a:p>
            <a:pPr marL="519621" lvl="1" indent="-227013">
              <a:lnSpc>
                <a:spcPct val="90000"/>
              </a:lnSpc>
              <a:buFont typeface="Wingdings" panose="05000000000000000000" pitchFamily="2" charset="2"/>
              <a:buChar char="Ø"/>
            </a:pPr>
            <a:r>
              <a:rPr lang="en-US" sz="1900" dirty="0"/>
              <a:t>Short research demos</a:t>
            </a:r>
          </a:p>
          <a:p>
            <a:pPr marL="519621" lvl="1" indent="-227013">
              <a:lnSpc>
                <a:spcPct val="90000"/>
              </a:lnSpc>
              <a:buFont typeface="Wingdings" panose="05000000000000000000" pitchFamily="2" charset="2"/>
              <a:buChar char="Ø"/>
            </a:pPr>
            <a:r>
              <a:rPr lang="en-US" sz="1900" dirty="0"/>
              <a:t>Law library catalog exercises</a:t>
            </a:r>
          </a:p>
          <a:p>
            <a:pPr marL="519621" lvl="1" indent="-227013">
              <a:lnSpc>
                <a:spcPct val="90000"/>
              </a:lnSpc>
              <a:buFont typeface="Wingdings" panose="05000000000000000000" pitchFamily="2" charset="2"/>
              <a:buChar char="Ø"/>
            </a:pPr>
            <a:r>
              <a:rPr lang="en-US" sz="1900" dirty="0"/>
              <a:t>Password distribution and database demonstration</a:t>
            </a:r>
          </a:p>
        </p:txBody>
      </p:sp>
    </p:spTree>
    <p:extLst>
      <p:ext uri="{BB962C8B-B14F-4D97-AF65-F5344CB8AC3E}">
        <p14:creationId xmlns:p14="http://schemas.microsoft.com/office/powerpoint/2010/main" val="25639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nchor="b">
            <a:normAutofit/>
          </a:bodyPr>
          <a:lstStyle/>
          <a:p>
            <a:r>
              <a:rPr lang="en-US" dirty="0">
                <a:solidFill>
                  <a:schemeClr val="tx1"/>
                </a:solidFill>
              </a:rPr>
              <a:t>From Day One: Orientation</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a:xfrm>
            <a:off x="1097280" y="2108201"/>
            <a:ext cx="10058400" cy="4275182"/>
          </a:xfrm>
        </p:spPr>
        <p:txBody>
          <a:bodyPr anchor="t">
            <a:normAutofit/>
          </a:bodyPr>
          <a:lstStyle/>
          <a:p>
            <a:pPr marL="227013" indent="-227013">
              <a:lnSpc>
                <a:spcPct val="90000"/>
              </a:lnSpc>
              <a:buFont typeface="Wingdings" panose="05000000000000000000" pitchFamily="2" charset="2"/>
              <a:buChar char="Ø"/>
            </a:pPr>
            <a:r>
              <a:rPr lang="en-US" sz="2400" dirty="0"/>
              <a:t>If law librarians have more time within the Orientation schedule, consider:</a:t>
            </a:r>
            <a:br>
              <a:rPr lang="en-US" sz="2400" dirty="0"/>
            </a:br>
            <a:endParaRPr lang="en-US" sz="2400" dirty="0"/>
          </a:p>
          <a:p>
            <a:pPr marL="635508" lvl="1" indent="-342900">
              <a:lnSpc>
                <a:spcPct val="90000"/>
              </a:lnSpc>
              <a:buClr>
                <a:schemeClr val="accent1"/>
              </a:buClr>
              <a:buFont typeface="Arial" panose="020B0604020202020204" pitchFamily="34" charset="0"/>
              <a:buChar char="•"/>
            </a:pPr>
            <a:r>
              <a:rPr lang="en-US" sz="2400" dirty="0"/>
              <a:t>Review of the types of legal authorities</a:t>
            </a:r>
          </a:p>
          <a:p>
            <a:pPr marL="818388" lvl="2" indent="-342900">
              <a:lnSpc>
                <a:spcPct val="90000"/>
              </a:lnSpc>
              <a:buClr>
                <a:schemeClr val="accent1"/>
              </a:buClr>
              <a:buFont typeface="Wingdings" panose="05000000000000000000" pitchFamily="2" charset="2"/>
              <a:buChar char="ü"/>
            </a:pPr>
            <a:r>
              <a:rPr lang="en-US" sz="2400" dirty="0"/>
              <a:t>Primary vs. secondary</a:t>
            </a:r>
          </a:p>
          <a:p>
            <a:pPr marL="818388" lvl="2" indent="-342900">
              <a:lnSpc>
                <a:spcPct val="90000"/>
              </a:lnSpc>
              <a:buClr>
                <a:schemeClr val="accent1"/>
              </a:buClr>
              <a:buFont typeface="Wingdings" panose="05000000000000000000" pitchFamily="2" charset="2"/>
              <a:buChar char="ü"/>
            </a:pPr>
            <a:r>
              <a:rPr lang="en-US" sz="2400" dirty="0"/>
              <a:t>Types of primary authorities</a:t>
            </a:r>
          </a:p>
          <a:p>
            <a:pPr marL="818388" lvl="2" indent="-342900">
              <a:lnSpc>
                <a:spcPct val="90000"/>
              </a:lnSpc>
              <a:buClr>
                <a:schemeClr val="accent1"/>
              </a:buClr>
              <a:buFont typeface="Wingdings" panose="05000000000000000000" pitchFamily="2" charset="2"/>
              <a:buChar char="ü"/>
            </a:pPr>
            <a:r>
              <a:rPr lang="en-US" sz="2400" dirty="0"/>
              <a:t>Types of secondary authorities</a:t>
            </a:r>
            <a:br>
              <a:rPr lang="en-US" sz="2400" dirty="0"/>
            </a:br>
            <a:endParaRPr lang="en-US" sz="2400" dirty="0"/>
          </a:p>
          <a:p>
            <a:pPr marL="635508" lvl="1" indent="-342900">
              <a:lnSpc>
                <a:spcPct val="90000"/>
              </a:lnSpc>
              <a:buClr>
                <a:schemeClr val="accent1"/>
              </a:buClr>
              <a:buFont typeface="Arial" panose="020B0604020202020204" pitchFamily="34" charset="0"/>
              <a:buChar char="•"/>
            </a:pPr>
            <a:r>
              <a:rPr lang="en-US" sz="2400" dirty="0"/>
              <a:t>Longer research tutorials using hypotheticals</a:t>
            </a:r>
          </a:p>
          <a:p>
            <a:pPr marL="635508" lvl="1" indent="-342900">
              <a:lnSpc>
                <a:spcPct val="90000"/>
              </a:lnSpc>
              <a:spcBef>
                <a:spcPts val="0"/>
              </a:spcBef>
              <a:spcAft>
                <a:spcPts val="0"/>
              </a:spcAft>
              <a:buClr>
                <a:schemeClr val="accent1"/>
              </a:buClr>
              <a:buFont typeface="Arial" panose="020B0604020202020204" pitchFamily="34" charset="0"/>
              <a:buChar char="•"/>
            </a:pPr>
            <a:endParaRPr lang="en-US" sz="2400" dirty="0"/>
          </a:p>
          <a:p>
            <a:pPr marL="635508" lvl="1" indent="-342900">
              <a:lnSpc>
                <a:spcPct val="90000"/>
              </a:lnSpc>
              <a:buClr>
                <a:schemeClr val="accent1"/>
              </a:buClr>
              <a:buFont typeface="Arial" panose="020B0604020202020204" pitchFamily="34" charset="0"/>
              <a:buChar char="•"/>
            </a:pPr>
            <a:r>
              <a:rPr lang="en-US" sz="2400" dirty="0"/>
              <a:t>A full “Introduction to Legal Research” class</a:t>
            </a:r>
          </a:p>
        </p:txBody>
      </p:sp>
    </p:spTree>
    <p:extLst>
      <p:ext uri="{BB962C8B-B14F-4D97-AF65-F5344CB8AC3E}">
        <p14:creationId xmlns:p14="http://schemas.microsoft.com/office/powerpoint/2010/main" val="3223258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nchor="b">
            <a:normAutofit/>
          </a:bodyPr>
          <a:lstStyle/>
          <a:p>
            <a:r>
              <a:rPr lang="en-US" dirty="0">
                <a:solidFill>
                  <a:schemeClr val="tx1"/>
                </a:solidFill>
              </a:rPr>
              <a:t>From Day One: Orientation</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a:xfrm>
            <a:off x="1097280" y="2108201"/>
            <a:ext cx="10058400" cy="4275182"/>
          </a:xfrm>
        </p:spPr>
        <p:txBody>
          <a:bodyPr anchor="t">
            <a:normAutofit/>
          </a:bodyPr>
          <a:lstStyle/>
          <a:p>
            <a:pPr marL="227013" indent="-227013">
              <a:lnSpc>
                <a:spcPct val="90000"/>
              </a:lnSpc>
              <a:buFont typeface="Wingdings" panose="05000000000000000000" pitchFamily="2" charset="2"/>
              <a:buChar char="Ø"/>
            </a:pPr>
            <a:r>
              <a:rPr lang="en-US" sz="2400" dirty="0"/>
              <a:t>Including the Law Library and legal research as a key part of the 1L law school orientation provides several benefits, including:</a:t>
            </a:r>
          </a:p>
          <a:p>
            <a:pPr marL="635508" lvl="1" indent="-342900">
              <a:lnSpc>
                <a:spcPct val="90000"/>
              </a:lnSpc>
              <a:buFont typeface="Arial" panose="020B0604020202020204" pitchFamily="34" charset="0"/>
              <a:buChar char="•"/>
            </a:pPr>
            <a:r>
              <a:rPr lang="en-US" sz="2200" dirty="0"/>
              <a:t>This sets an expectation with the 1Ls in terms of the importance of the role of legal research and the Law Library is in their law school careers.</a:t>
            </a:r>
          </a:p>
          <a:p>
            <a:pPr marL="635508" lvl="1" indent="-342900">
              <a:lnSpc>
                <a:spcPct val="90000"/>
              </a:lnSpc>
              <a:buFont typeface="Arial" panose="020B0604020202020204" pitchFamily="34" charset="0"/>
              <a:buChar char="•"/>
            </a:pPr>
            <a:endParaRPr lang="en-US" sz="2200" dirty="0"/>
          </a:p>
          <a:p>
            <a:pPr marL="635508" lvl="1" indent="-342900">
              <a:lnSpc>
                <a:spcPct val="90000"/>
              </a:lnSpc>
              <a:buFont typeface="Arial" panose="020B0604020202020204" pitchFamily="34" charset="0"/>
              <a:buChar char="•"/>
            </a:pPr>
            <a:r>
              <a:rPr lang="en-US" sz="2200" dirty="0"/>
              <a:t>This shows administrative support for legal research and its importance.</a:t>
            </a:r>
          </a:p>
          <a:p>
            <a:pPr marL="635508" lvl="1" indent="-342900">
              <a:lnSpc>
                <a:spcPct val="90000"/>
              </a:lnSpc>
              <a:buFont typeface="Arial" panose="020B0604020202020204" pitchFamily="34" charset="0"/>
              <a:buChar char="•"/>
            </a:pPr>
            <a:endParaRPr lang="en-US" sz="2200" dirty="0"/>
          </a:p>
          <a:p>
            <a:pPr marL="635508" lvl="1" indent="-342900">
              <a:lnSpc>
                <a:spcPct val="90000"/>
              </a:lnSpc>
              <a:buFont typeface="Arial" panose="020B0604020202020204" pitchFamily="34" charset="0"/>
              <a:buChar char="•"/>
            </a:pPr>
            <a:r>
              <a:rPr lang="en-US" sz="2200" dirty="0"/>
              <a:t>Starting the 1L year with legal research can help the students be engaged with the legal research or legal research/writing courses that are offered later.</a:t>
            </a:r>
          </a:p>
          <a:p>
            <a:pPr marL="635508" lvl="1" indent="-342900">
              <a:lnSpc>
                <a:spcPct val="90000"/>
              </a:lnSpc>
              <a:buFont typeface="Arial" panose="020B0604020202020204" pitchFamily="34" charset="0"/>
              <a:buChar char="•"/>
            </a:pPr>
            <a:endParaRPr lang="en-US" sz="2200" dirty="0"/>
          </a:p>
          <a:p>
            <a:pPr marL="635508" lvl="1" indent="-342900">
              <a:lnSpc>
                <a:spcPct val="90000"/>
              </a:lnSpc>
              <a:buFont typeface="Arial" panose="020B0604020202020204" pitchFamily="34" charset="0"/>
              <a:buChar char="•"/>
            </a:pPr>
            <a:endParaRPr lang="en-US" sz="2200" dirty="0"/>
          </a:p>
          <a:p>
            <a:pPr marL="635508" lvl="1" indent="-342900">
              <a:lnSpc>
                <a:spcPct val="90000"/>
              </a:lnSpc>
              <a:buFont typeface="Arial" panose="020B0604020202020204" pitchFamily="34" charset="0"/>
              <a:buChar char="•"/>
            </a:pPr>
            <a:endParaRPr lang="en-US" sz="2200" dirty="0"/>
          </a:p>
        </p:txBody>
      </p:sp>
    </p:spTree>
    <p:extLst>
      <p:ext uri="{BB962C8B-B14F-4D97-AF65-F5344CB8AC3E}">
        <p14:creationId xmlns:p14="http://schemas.microsoft.com/office/powerpoint/2010/main" val="1987622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8" name="Straight Connector 10">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9" name="Rectangle 12">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D6AC9627-B635-4189-BD9B-C80A3B14822D}"/>
              </a:ext>
            </a:extLst>
          </p:cNvPr>
          <p:cNvSpPr>
            <a:spLocks noGrp="1"/>
          </p:cNvSpPr>
          <p:nvPr>
            <p:ph type="title"/>
          </p:nvPr>
        </p:nvSpPr>
        <p:spPr>
          <a:xfrm>
            <a:off x="5220928" y="965200"/>
            <a:ext cx="5999002" cy="4927600"/>
          </a:xfrm>
        </p:spPr>
        <p:txBody>
          <a:bodyPr vert="horz" lIns="91440" tIns="45720" rIns="91440" bIns="45720" rtlCol="0" anchor="ctr">
            <a:normAutofit/>
          </a:bodyPr>
          <a:lstStyle/>
          <a:p>
            <a:pPr algn="ctr"/>
            <a:r>
              <a:rPr lang="en-US" sz="5400" dirty="0">
                <a:solidFill>
                  <a:schemeClr val="tx2"/>
                </a:solidFill>
              </a:rPr>
              <a:t>Research In 1L Doctrinal Courses</a:t>
            </a:r>
          </a:p>
        </p:txBody>
      </p:sp>
      <p:sp>
        <p:nvSpPr>
          <p:cNvPr id="20" name="Rectangle 14">
            <a:extLst>
              <a:ext uri="{FF2B5EF4-FFF2-40B4-BE49-F238E27FC236}">
                <a16:creationId xmlns:a16="http://schemas.microsoft.com/office/drawing/2014/main" id="{0EEF5601-A8BC-411D-AA64-3E79320BA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5847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18391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a:xfrm>
            <a:off x="391887" y="643467"/>
            <a:ext cx="3526954" cy="5126203"/>
          </a:xfrm>
        </p:spPr>
        <p:txBody>
          <a:bodyPr anchor="ctr">
            <a:normAutofit/>
          </a:bodyPr>
          <a:lstStyle/>
          <a:p>
            <a:pPr algn="ctr"/>
            <a:r>
              <a:rPr lang="en-US" dirty="0"/>
              <a:t>Research in 1L Doctrinal Courses</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a:xfrm>
            <a:off x="4363786" y="621697"/>
            <a:ext cx="6791894" cy="5147973"/>
          </a:xfrm>
        </p:spPr>
        <p:txBody>
          <a:bodyPr anchor="t">
            <a:normAutofit fontScale="92500"/>
          </a:bodyPr>
          <a:lstStyle/>
          <a:p>
            <a:pPr marL="514350" indent="-514350">
              <a:buFont typeface="+mj-lt"/>
              <a:buAutoNum type="arabicPeriod"/>
            </a:pPr>
            <a:r>
              <a:rPr lang="en-US" dirty="0"/>
              <a:t>Partner with 1L professors who teach courses that rely on secondary sources like </a:t>
            </a:r>
            <a:r>
              <a:rPr lang="en-US" i="1" dirty="0"/>
              <a:t>Restatements</a:t>
            </a:r>
            <a:r>
              <a:rPr lang="en-US" dirty="0"/>
              <a:t> (</a:t>
            </a:r>
            <a:r>
              <a:rPr lang="en-US" i="1" dirty="0"/>
              <a:t>e.g.</a:t>
            </a:r>
            <a:r>
              <a:rPr lang="en-US" dirty="0"/>
              <a:t>, Torts, Contracts, etc.) or </a:t>
            </a:r>
            <a:r>
              <a:rPr lang="en-US" i="1" dirty="0"/>
              <a:t>Model Rules</a:t>
            </a:r>
            <a:r>
              <a:rPr lang="en-US" dirty="0"/>
              <a:t> (</a:t>
            </a:r>
            <a:r>
              <a:rPr lang="en-US" i="1" dirty="0"/>
              <a:t>e.g.</a:t>
            </a:r>
            <a:r>
              <a:rPr lang="en-US" dirty="0"/>
              <a:t>, Criminal Law).</a:t>
            </a:r>
          </a:p>
          <a:p>
            <a:pPr marL="806958" lvl="1" indent="-514350">
              <a:buFont typeface="Wingdings" panose="05000000000000000000" pitchFamily="2" charset="2"/>
              <a:buChar char="ü"/>
            </a:pPr>
            <a:r>
              <a:rPr lang="en-US" dirty="0"/>
              <a:t>Request a few minutes in a class at the beginning of the semester to talk with the students about what the secondary source is, its purpose, and how to access them</a:t>
            </a:r>
          </a:p>
          <a:p>
            <a:pPr marL="342900" indent="-342900">
              <a:buFont typeface="+mj-lt"/>
              <a:buAutoNum type="arabicPeriod"/>
            </a:pPr>
            <a:r>
              <a:rPr lang="en-US" dirty="0"/>
              <a:t>Partner with 1L professors who require their students to provide any type of written output for their classes (other than a final exam). </a:t>
            </a:r>
          </a:p>
          <a:p>
            <a:pPr marL="806958" lvl="1" indent="-514350">
              <a:buFont typeface="Wingdings" panose="05000000000000000000" pitchFamily="2" charset="2"/>
              <a:buChar char="ü"/>
            </a:pPr>
            <a:r>
              <a:rPr lang="en-US" dirty="0">
                <a:solidFill>
                  <a:srgbClr val="000000">
                    <a:lumMod val="75000"/>
                    <a:lumOff val="25000"/>
                  </a:srgbClr>
                </a:solidFill>
              </a:rPr>
              <a:t>Is legal research necessary to create that output? If so, there is the opportunity to partner to include research-related activities into the creation of that output. </a:t>
            </a:r>
            <a:br>
              <a:rPr lang="en-US" dirty="0">
                <a:solidFill>
                  <a:srgbClr val="000000">
                    <a:lumMod val="75000"/>
                    <a:lumOff val="25000"/>
                  </a:srgbClr>
                </a:solidFill>
              </a:rPr>
            </a:br>
            <a:endParaRPr lang="en-US" dirty="0">
              <a:solidFill>
                <a:srgbClr val="000000">
                  <a:lumMod val="75000"/>
                  <a:lumOff val="25000"/>
                </a:srgbClr>
              </a:solidFill>
            </a:endParaRPr>
          </a:p>
          <a:p>
            <a:pPr marL="806958" lvl="1" indent="-514350">
              <a:buFont typeface="Wingdings" panose="05000000000000000000" pitchFamily="2" charset="2"/>
              <a:buChar char="ü"/>
            </a:pPr>
            <a:r>
              <a:rPr lang="en-US" dirty="0">
                <a:solidFill>
                  <a:srgbClr val="000000">
                    <a:lumMod val="75000"/>
                    <a:lumOff val="25000"/>
                  </a:srgbClr>
                </a:solidFill>
              </a:rPr>
              <a:t>For example, if a doctrinal professor requires students to provide written analysis on a legal issue, a law librarian could create a relevant legal research exercise to assist the students with finding and analyzing the appropriate sources.</a:t>
            </a:r>
          </a:p>
        </p:txBody>
      </p:sp>
      <p:sp>
        <p:nvSpPr>
          <p:cNvPr id="12" name="Rectangle 11">
            <a:extLst>
              <a:ext uri="{FF2B5EF4-FFF2-40B4-BE49-F238E27FC236}">
                <a16:creationId xmlns:a16="http://schemas.microsoft.com/office/drawing/2014/main" id="{A14E4FB9-9BBF-47B3-A09F-01A3868E96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08256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0" name="Straight Connector 3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A5F93E1-8CE7-4EED-B0A1-088F94FDF516}"/>
              </a:ext>
            </a:extLst>
          </p:cNvPr>
          <p:cNvPicPr>
            <a:picLocks noChangeAspect="1"/>
          </p:cNvPicPr>
          <p:nvPr/>
        </p:nvPicPr>
        <p:blipFill rotWithShape="1">
          <a:blip r:embed="rId2"/>
          <a:srcRect t="23236" b="1764"/>
          <a:stretch/>
        </p:blipFill>
        <p:spPr>
          <a:xfrm>
            <a:off x="-1" y="10"/>
            <a:ext cx="12191999" cy="6857990"/>
          </a:xfrm>
          <a:prstGeom prst="rect">
            <a:avLst/>
          </a:prstGeom>
        </p:spPr>
      </p:pic>
      <p:sp>
        <p:nvSpPr>
          <p:cNvPr id="42" name="Rectangle 41">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agona Book" panose="020F0502020204030204"/>
              <a:ea typeface="+mn-ea"/>
              <a:cs typeface="+mn-cs"/>
            </a:endParaRPr>
          </a:p>
        </p:txBody>
      </p:sp>
      <p:sp>
        <p:nvSpPr>
          <p:cNvPr id="2" name="Title 1">
            <a:extLst>
              <a:ext uri="{FF2B5EF4-FFF2-40B4-BE49-F238E27FC236}">
                <a16:creationId xmlns:a16="http://schemas.microsoft.com/office/drawing/2014/main" id="{0AC7095C-0C27-40BA-A6FF-E2EBEF299FF5}"/>
              </a:ext>
            </a:extLst>
          </p:cNvPr>
          <p:cNvSpPr>
            <a:spLocks noGrp="1"/>
          </p:cNvSpPr>
          <p:nvPr>
            <p:ph type="title"/>
          </p:nvPr>
        </p:nvSpPr>
        <p:spPr>
          <a:xfrm>
            <a:off x="735791" y="3331444"/>
            <a:ext cx="6470692" cy="1229306"/>
          </a:xfrm>
        </p:spPr>
        <p:txBody>
          <a:bodyPr vert="horz" lIns="91440" tIns="45720" rIns="91440" bIns="45720" rtlCol="0" anchor="b">
            <a:noAutofit/>
          </a:bodyPr>
          <a:lstStyle/>
          <a:p>
            <a:r>
              <a:rPr lang="en-US" dirty="0">
                <a:solidFill>
                  <a:schemeClr val="tx1"/>
                </a:solidFill>
              </a:rPr>
              <a:t>During the 2L &amp; 3L Years</a:t>
            </a:r>
          </a:p>
        </p:txBody>
      </p:sp>
      <p:cxnSp>
        <p:nvCxnSpPr>
          <p:cNvPr id="44" name="Straight Connector 43">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59" name="Rectangle 45">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9453872"/>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lstStyle/>
          <a:p>
            <a:r>
              <a:rPr lang="en-US" dirty="0"/>
              <a:t>Research in 2L &amp; 3L Doctrinal Courses</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p:txBody>
          <a:bodyPr>
            <a:normAutofit/>
          </a:bodyPr>
          <a:lstStyle/>
          <a:p>
            <a:pPr marL="457200" indent="-457200">
              <a:buFont typeface="+mj-lt"/>
              <a:buAutoNum type="arabicPeriod"/>
            </a:pPr>
            <a:r>
              <a:rPr lang="en-US" sz="2400" dirty="0"/>
              <a:t>Integrate legal research into specialty law classes (</a:t>
            </a:r>
            <a:r>
              <a:rPr lang="en-US" sz="2400" i="1" dirty="0"/>
              <a:t>e.g.</a:t>
            </a:r>
            <a:r>
              <a:rPr lang="en-US" sz="2400" dirty="0"/>
              <a:t>, tax)</a:t>
            </a:r>
          </a:p>
          <a:p>
            <a:pPr marL="806958" lvl="1" indent="-514350">
              <a:buFont typeface="Wingdings" panose="05000000000000000000" pitchFamily="2" charset="2"/>
              <a:buChar char="ü"/>
            </a:pPr>
            <a:r>
              <a:rPr lang="en-US" sz="2000" dirty="0"/>
              <a:t>Create research guides for each course.</a:t>
            </a:r>
            <a:br>
              <a:rPr lang="en-US" sz="2000" dirty="0"/>
            </a:br>
            <a:endParaRPr lang="en-US" sz="2000" dirty="0"/>
          </a:p>
          <a:p>
            <a:pPr marL="806958" lvl="1" indent="-514350">
              <a:buFont typeface="Wingdings" panose="05000000000000000000" pitchFamily="2" charset="2"/>
              <a:buChar char="ü"/>
            </a:pPr>
            <a:r>
              <a:rPr lang="en-US" sz="2000" dirty="0"/>
              <a:t>Ask the doctrinal professor to dedicate one class period during the course for a group research talk.</a:t>
            </a:r>
          </a:p>
          <a:p>
            <a:pPr marL="806958" lvl="1" indent="-514350">
              <a:buFont typeface="Wingdings" panose="05000000000000000000" pitchFamily="2" charset="2"/>
              <a:buChar char="ü"/>
            </a:pPr>
            <a:endParaRPr lang="en-US" sz="2000" dirty="0"/>
          </a:p>
          <a:p>
            <a:pPr marL="806958" lvl="1" indent="-514350">
              <a:buFont typeface="Wingdings" panose="05000000000000000000" pitchFamily="2" charset="2"/>
              <a:buChar char="ü"/>
            </a:pPr>
            <a:r>
              <a:rPr lang="en-US" sz="2000" dirty="0"/>
              <a:t>Provide group research talks or one-on-one research sessions for students outside of class as needed.</a:t>
            </a:r>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000" dirty="0"/>
          </a:p>
          <a:p>
            <a:pPr marL="806958" lvl="1" indent="-514350">
              <a:buFont typeface="Wingdings" panose="05000000000000000000" pitchFamily="2" charset="2"/>
              <a:buChar char="ü"/>
            </a:pPr>
            <a:endParaRPr lang="en-US" sz="2000" dirty="0"/>
          </a:p>
        </p:txBody>
      </p:sp>
    </p:spTree>
    <p:extLst>
      <p:ext uri="{BB962C8B-B14F-4D97-AF65-F5344CB8AC3E}">
        <p14:creationId xmlns:p14="http://schemas.microsoft.com/office/powerpoint/2010/main" val="330397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0" name="Straight Connector 3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A5F93E1-8CE7-4EED-B0A1-088F94FDF516}"/>
              </a:ext>
            </a:extLst>
          </p:cNvPr>
          <p:cNvPicPr>
            <a:picLocks noChangeAspect="1"/>
          </p:cNvPicPr>
          <p:nvPr/>
        </p:nvPicPr>
        <p:blipFill rotWithShape="1">
          <a:blip r:embed="rId2"/>
          <a:srcRect t="23236" b="1764"/>
          <a:stretch/>
        </p:blipFill>
        <p:spPr>
          <a:xfrm>
            <a:off x="-1" y="10"/>
            <a:ext cx="12191999" cy="6857990"/>
          </a:xfrm>
          <a:prstGeom prst="rect">
            <a:avLst/>
          </a:prstGeom>
        </p:spPr>
      </p:pic>
      <p:sp>
        <p:nvSpPr>
          <p:cNvPr id="42" name="Rectangle 41">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AC7095C-0C27-40BA-A6FF-E2EBEF299FF5}"/>
              </a:ext>
            </a:extLst>
          </p:cNvPr>
          <p:cNvSpPr>
            <a:spLocks noGrp="1"/>
          </p:cNvSpPr>
          <p:nvPr>
            <p:ph type="title"/>
          </p:nvPr>
        </p:nvSpPr>
        <p:spPr>
          <a:xfrm>
            <a:off x="735791" y="3331444"/>
            <a:ext cx="6470692" cy="1229306"/>
          </a:xfrm>
        </p:spPr>
        <p:txBody>
          <a:bodyPr vert="horz" lIns="91440" tIns="45720" rIns="91440" bIns="45720" rtlCol="0" anchor="b">
            <a:normAutofit/>
          </a:bodyPr>
          <a:lstStyle/>
          <a:p>
            <a:r>
              <a:rPr lang="en-US" sz="5400" dirty="0">
                <a:solidFill>
                  <a:schemeClr val="tx1"/>
                </a:solidFill>
              </a:rPr>
              <a:t>The Status Quo</a:t>
            </a:r>
          </a:p>
        </p:txBody>
      </p:sp>
      <p:cxnSp>
        <p:nvCxnSpPr>
          <p:cNvPr id="44" name="Straight Connector 43">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7069809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lstStyle/>
          <a:p>
            <a:r>
              <a:rPr lang="en-US" dirty="0"/>
              <a:t>Research in 2L &amp; 3L Doctrinal Courses</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p:txBody>
          <a:bodyPr>
            <a:normAutofit/>
          </a:bodyPr>
          <a:lstStyle/>
          <a:p>
            <a:pPr marL="514350" indent="-514350">
              <a:lnSpc>
                <a:spcPct val="100000"/>
              </a:lnSpc>
              <a:buFont typeface="+mj-lt"/>
              <a:buAutoNum type="arabicPeriod" startAt="2"/>
            </a:pPr>
            <a:r>
              <a:rPr lang="en-US" sz="2400" dirty="0"/>
              <a:t>Integrate legal research into law school certificate and concentration programs</a:t>
            </a:r>
          </a:p>
          <a:p>
            <a:pPr marL="806958" lvl="1" indent="-514350">
              <a:buFont typeface="Wingdings" panose="05000000000000000000" pitchFamily="2" charset="2"/>
              <a:buChar char="ü"/>
            </a:pPr>
            <a:r>
              <a:rPr lang="en-US" sz="2000" dirty="0"/>
              <a:t>Advocate for the program to require an advanced legal research course or a specialized research course as part of its requirements.</a:t>
            </a:r>
            <a:br>
              <a:rPr lang="en-US" sz="2000" dirty="0"/>
            </a:br>
            <a:endParaRPr lang="en-US" sz="2000" dirty="0"/>
          </a:p>
          <a:p>
            <a:pPr marL="806958" lvl="1" indent="-514350">
              <a:buFont typeface="Wingdings" panose="05000000000000000000" pitchFamily="2" charset="2"/>
              <a:buChar char="ü"/>
            </a:pPr>
            <a:r>
              <a:rPr lang="en-US" sz="2000" dirty="0"/>
              <a:t>Work with the doctrinal professors who teach the other classes tied to the program to develop research assignments that are directly tied to the program area.</a:t>
            </a:r>
          </a:p>
          <a:p>
            <a:pPr marL="292608" lvl="1" indent="0">
              <a:buNone/>
            </a:pPr>
            <a:endParaRPr lang="en-US" sz="2400" dirty="0"/>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000" dirty="0"/>
          </a:p>
          <a:p>
            <a:pPr marL="806958" lvl="1" indent="-514350">
              <a:buFont typeface="Wingdings" panose="05000000000000000000" pitchFamily="2" charset="2"/>
              <a:buChar char="ü"/>
            </a:pPr>
            <a:endParaRPr lang="en-US" sz="2000" dirty="0"/>
          </a:p>
        </p:txBody>
      </p:sp>
    </p:spTree>
    <p:extLst>
      <p:ext uri="{BB962C8B-B14F-4D97-AF65-F5344CB8AC3E}">
        <p14:creationId xmlns:p14="http://schemas.microsoft.com/office/powerpoint/2010/main" val="2946827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lstStyle/>
          <a:p>
            <a:r>
              <a:rPr lang="en-US" dirty="0"/>
              <a:t>Research in 2L &amp; 3L Doctrinal Courses</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a:xfrm>
            <a:off x="1097280" y="2108201"/>
            <a:ext cx="10058400" cy="4179388"/>
          </a:xfrm>
        </p:spPr>
        <p:txBody>
          <a:bodyPr>
            <a:normAutofit fontScale="70000" lnSpcReduction="20000"/>
          </a:bodyPr>
          <a:lstStyle/>
          <a:p>
            <a:pPr marL="514350" indent="-514350">
              <a:buFont typeface="+mj-lt"/>
              <a:buAutoNum type="arabicPeriod" startAt="3"/>
            </a:pPr>
            <a:r>
              <a:rPr lang="en-US" sz="3400" dirty="0"/>
              <a:t>Integrate legal research into classes that satisfy an upper-level writing requirement.</a:t>
            </a:r>
            <a:br>
              <a:rPr lang="en-US" sz="3100" dirty="0"/>
            </a:br>
            <a:endParaRPr lang="en-US" sz="2900" dirty="0"/>
          </a:p>
          <a:p>
            <a:pPr marL="806958" lvl="1" indent="-514350">
              <a:buFont typeface="Wingdings" panose="05000000000000000000" pitchFamily="2" charset="2"/>
              <a:buChar char="ü"/>
            </a:pPr>
            <a:r>
              <a:rPr lang="en-US" sz="2900" dirty="0">
                <a:solidFill>
                  <a:srgbClr val="000000">
                    <a:lumMod val="75000"/>
                    <a:lumOff val="25000"/>
                  </a:srgbClr>
                </a:solidFill>
              </a:rPr>
              <a:t>Doctrinal professors could require students to meet with their 1L legal research professors or with other law librarians to make sure they are on track with research.</a:t>
            </a:r>
          </a:p>
          <a:p>
            <a:pPr marL="806958" lvl="1" indent="-514350">
              <a:buFont typeface="Wingdings" panose="05000000000000000000" pitchFamily="2" charset="2"/>
              <a:buChar char="ü"/>
            </a:pPr>
            <a:endParaRPr lang="en-US" sz="2900" dirty="0">
              <a:solidFill>
                <a:srgbClr val="000000">
                  <a:lumMod val="75000"/>
                  <a:lumOff val="25000"/>
                </a:srgbClr>
              </a:solidFill>
            </a:endParaRPr>
          </a:p>
          <a:p>
            <a:pPr marL="806958" lvl="1" indent="-514350">
              <a:buFont typeface="Wingdings" panose="05000000000000000000" pitchFamily="2" charset="2"/>
              <a:buChar char="ü"/>
            </a:pPr>
            <a:r>
              <a:rPr lang="en-US" sz="2900" dirty="0">
                <a:solidFill>
                  <a:srgbClr val="000000">
                    <a:lumMod val="75000"/>
                    <a:lumOff val="25000"/>
                  </a:srgbClr>
                </a:solidFill>
              </a:rPr>
              <a:t>This would also help dissuade students from waiting until the last minute to draft their seminar papers. </a:t>
            </a:r>
          </a:p>
          <a:p>
            <a:pPr marL="806958" lvl="1" indent="-514350">
              <a:buFont typeface="Wingdings" panose="05000000000000000000" pitchFamily="2" charset="2"/>
              <a:buChar char="ü"/>
            </a:pPr>
            <a:endParaRPr lang="en-US" sz="2900" dirty="0">
              <a:solidFill>
                <a:srgbClr val="000000">
                  <a:lumMod val="75000"/>
                  <a:lumOff val="25000"/>
                </a:srgbClr>
              </a:solidFill>
            </a:endParaRPr>
          </a:p>
          <a:p>
            <a:pPr marL="806958" lvl="1" indent="-514350">
              <a:buFont typeface="Wingdings" panose="05000000000000000000" pitchFamily="2" charset="2"/>
              <a:buChar char="ü"/>
            </a:pPr>
            <a:r>
              <a:rPr lang="en-US" sz="2900" dirty="0">
                <a:solidFill>
                  <a:srgbClr val="000000">
                    <a:lumMod val="75000"/>
                    <a:lumOff val="25000"/>
                  </a:srgbClr>
                </a:solidFill>
              </a:rPr>
              <a:t>Ideally, these research meetings would be a required part of the process, but they need not be counted for a large part of the course grade. For example, the meetings could go towards students’ professionalism points.</a:t>
            </a:r>
          </a:p>
        </p:txBody>
      </p:sp>
    </p:spTree>
    <p:extLst>
      <p:ext uri="{BB962C8B-B14F-4D97-AF65-F5344CB8AC3E}">
        <p14:creationId xmlns:p14="http://schemas.microsoft.com/office/powerpoint/2010/main" val="3814413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lstStyle/>
          <a:p>
            <a:r>
              <a:rPr lang="en-US" dirty="0"/>
              <a:t>Research in 2L &amp; 3L Doctrinal Courses</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p:txBody>
          <a:bodyPr>
            <a:normAutofit/>
          </a:bodyPr>
          <a:lstStyle/>
          <a:p>
            <a:pPr marL="514350" indent="-514350">
              <a:lnSpc>
                <a:spcPct val="100000"/>
              </a:lnSpc>
              <a:buFont typeface="+mj-lt"/>
              <a:buAutoNum type="arabicPeriod" startAt="4"/>
            </a:pPr>
            <a:r>
              <a:rPr lang="en-US" sz="2400" dirty="0"/>
              <a:t>Use other activities such as Moot Court or Law Review as opportunities to support legal research instruction</a:t>
            </a:r>
          </a:p>
          <a:p>
            <a:pPr marL="806958" lvl="1" indent="-514350">
              <a:buFont typeface="Wingdings" panose="05000000000000000000" pitchFamily="2" charset="2"/>
              <a:buChar char="ü"/>
            </a:pPr>
            <a:r>
              <a:rPr lang="en-US" sz="2000" dirty="0"/>
              <a:t>2L and 3L students participating in these competitions and groups may need general legal research “refresher” workshops. </a:t>
            </a:r>
            <a:br>
              <a:rPr lang="en-US" sz="2000" dirty="0"/>
            </a:br>
            <a:endParaRPr lang="en-US" sz="2000" dirty="0"/>
          </a:p>
          <a:p>
            <a:pPr marL="806958" lvl="1" indent="-514350">
              <a:buFont typeface="Wingdings" panose="05000000000000000000" pitchFamily="2" charset="2"/>
              <a:buChar char="ü"/>
            </a:pPr>
            <a:r>
              <a:rPr lang="en-US" sz="2000" dirty="0"/>
              <a:t>Be mindful of the rules for competitions in terms of the type of assistance allowed. </a:t>
            </a:r>
          </a:p>
          <a:p>
            <a:pPr marL="292608" lvl="1" indent="0">
              <a:buNone/>
            </a:pPr>
            <a:endParaRPr lang="en-US" sz="2400" dirty="0"/>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400" dirty="0"/>
          </a:p>
          <a:p>
            <a:pPr marL="806958" lvl="1" indent="-514350">
              <a:buFont typeface="Wingdings" panose="05000000000000000000" pitchFamily="2" charset="2"/>
              <a:buChar char="ü"/>
            </a:pPr>
            <a:endParaRPr lang="en-US" sz="2000" dirty="0"/>
          </a:p>
          <a:p>
            <a:pPr marL="806958" lvl="1" indent="-514350">
              <a:buFont typeface="Wingdings" panose="05000000000000000000" pitchFamily="2" charset="2"/>
              <a:buChar char="ü"/>
            </a:pPr>
            <a:endParaRPr lang="en-US" sz="2000" dirty="0"/>
          </a:p>
        </p:txBody>
      </p:sp>
    </p:spTree>
    <p:extLst>
      <p:ext uri="{BB962C8B-B14F-4D97-AF65-F5344CB8AC3E}">
        <p14:creationId xmlns:p14="http://schemas.microsoft.com/office/powerpoint/2010/main" val="1409621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0" name="Straight Connector 3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A5F93E1-8CE7-4EED-B0A1-088F94FDF516}"/>
              </a:ext>
            </a:extLst>
          </p:cNvPr>
          <p:cNvPicPr>
            <a:picLocks noChangeAspect="1"/>
          </p:cNvPicPr>
          <p:nvPr/>
        </p:nvPicPr>
        <p:blipFill rotWithShape="1">
          <a:blip r:embed="rId2"/>
          <a:srcRect t="23236" b="1764"/>
          <a:stretch/>
        </p:blipFill>
        <p:spPr>
          <a:xfrm>
            <a:off x="-1" y="10"/>
            <a:ext cx="12191999" cy="6857990"/>
          </a:xfrm>
          <a:prstGeom prst="rect">
            <a:avLst/>
          </a:prstGeom>
        </p:spPr>
      </p:pic>
      <p:sp>
        <p:nvSpPr>
          <p:cNvPr id="42" name="Rectangle 41">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Sagona Book" panose="020F0502020204030204"/>
              <a:ea typeface="+mn-ea"/>
              <a:cs typeface="+mn-cs"/>
            </a:endParaRPr>
          </a:p>
        </p:txBody>
      </p:sp>
      <p:sp>
        <p:nvSpPr>
          <p:cNvPr id="2" name="Title 1">
            <a:extLst>
              <a:ext uri="{FF2B5EF4-FFF2-40B4-BE49-F238E27FC236}">
                <a16:creationId xmlns:a16="http://schemas.microsoft.com/office/drawing/2014/main" id="{0AC7095C-0C27-40BA-A6FF-E2EBEF299FF5}"/>
              </a:ext>
            </a:extLst>
          </p:cNvPr>
          <p:cNvSpPr>
            <a:spLocks noGrp="1"/>
          </p:cNvSpPr>
          <p:nvPr>
            <p:ph type="title"/>
          </p:nvPr>
        </p:nvSpPr>
        <p:spPr>
          <a:xfrm>
            <a:off x="735791" y="3331444"/>
            <a:ext cx="6470692" cy="1229306"/>
          </a:xfrm>
        </p:spPr>
        <p:txBody>
          <a:bodyPr vert="horz" lIns="91440" tIns="45720" rIns="91440" bIns="45720" rtlCol="0" anchor="b">
            <a:noAutofit/>
          </a:bodyPr>
          <a:lstStyle/>
          <a:p>
            <a:r>
              <a:rPr lang="en-US" sz="3600" dirty="0">
                <a:solidFill>
                  <a:schemeClr val="tx1"/>
                </a:solidFill>
              </a:rPr>
              <a:t>A Collaboration Example: 1L Research &amp; Civil Procedure</a:t>
            </a:r>
          </a:p>
        </p:txBody>
      </p:sp>
      <p:cxnSp>
        <p:nvCxnSpPr>
          <p:cNvPr id="44" name="Straight Connector 43">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47068067"/>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0EEA-36C4-4A9D-8B8C-ADDCC849E6A2}"/>
              </a:ext>
            </a:extLst>
          </p:cNvPr>
          <p:cNvSpPr>
            <a:spLocks noGrp="1"/>
          </p:cNvSpPr>
          <p:nvPr>
            <p:ph type="title"/>
          </p:nvPr>
        </p:nvSpPr>
        <p:spPr/>
        <p:txBody>
          <a:bodyPr/>
          <a:lstStyle/>
          <a:p>
            <a:r>
              <a:rPr lang="en-US" dirty="0"/>
              <a:t>Collaboration with Civil Procedure</a:t>
            </a:r>
          </a:p>
        </p:txBody>
      </p:sp>
      <p:sp>
        <p:nvSpPr>
          <p:cNvPr id="3" name="Content Placeholder 2">
            <a:extLst>
              <a:ext uri="{FF2B5EF4-FFF2-40B4-BE49-F238E27FC236}">
                <a16:creationId xmlns:a16="http://schemas.microsoft.com/office/drawing/2014/main" id="{4218CBD5-E052-484E-B068-0F652FD5BA6D}"/>
              </a:ext>
            </a:extLst>
          </p:cNvPr>
          <p:cNvSpPr>
            <a:spLocks noGrp="1"/>
          </p:cNvSpPr>
          <p:nvPr>
            <p:ph idx="1"/>
          </p:nvPr>
        </p:nvSpPr>
        <p:spPr/>
        <p:txBody>
          <a:bodyPr>
            <a:normAutofit lnSpcReduction="10000"/>
          </a:bodyPr>
          <a:lstStyle/>
          <a:p>
            <a:pPr>
              <a:lnSpc>
                <a:spcPct val="100000"/>
              </a:lnSpc>
              <a:buFont typeface="Wingdings" panose="05000000000000000000" pitchFamily="2" charset="2"/>
              <a:buChar char="Ø"/>
            </a:pPr>
            <a:r>
              <a:rPr lang="en-US" sz="2400" dirty="0"/>
              <a:t>In a prior position, I worked with two law professors on a very basic collaborative project that tied legal research and Civil Procedure together. </a:t>
            </a:r>
            <a:br>
              <a:rPr lang="en-US" sz="2400" dirty="0"/>
            </a:br>
            <a:endParaRPr lang="en-US" sz="2400" dirty="0"/>
          </a:p>
          <a:p>
            <a:pPr marL="461963" lvl="1" indent="-349250">
              <a:buFont typeface="Arial" panose="020B0604020202020204" pitchFamily="34" charset="0"/>
              <a:buChar char="•"/>
            </a:pPr>
            <a:r>
              <a:rPr lang="en-US" sz="2200" dirty="0"/>
              <a:t>Two separate occasions: Spring 2015 and Spring 2016</a:t>
            </a:r>
          </a:p>
          <a:p>
            <a:pPr lvl="1">
              <a:spcBef>
                <a:spcPts val="0"/>
              </a:spcBef>
              <a:spcAft>
                <a:spcPts val="0"/>
              </a:spcAft>
              <a:buFont typeface="Wingdings" panose="05000000000000000000" pitchFamily="2" charset="2"/>
              <a:buChar char="Ø"/>
            </a:pPr>
            <a:endParaRPr lang="en-US" sz="1200" dirty="0"/>
          </a:p>
          <a:p>
            <a:pPr marL="461963" lvl="1" indent="-349250">
              <a:buFont typeface="Arial" panose="020B0604020202020204" pitchFamily="34" charset="0"/>
              <a:buChar char="•"/>
            </a:pPr>
            <a:r>
              <a:rPr lang="en-US" sz="2200" dirty="0"/>
              <a:t>Spring 2015 	</a:t>
            </a:r>
          </a:p>
          <a:p>
            <a:pPr marL="687388" lvl="2" indent="-303213">
              <a:buFont typeface="Wingdings" panose="05000000000000000000" pitchFamily="2" charset="2"/>
              <a:buChar char="ü"/>
              <a:tabLst>
                <a:tab pos="687388" algn="l"/>
              </a:tabLst>
            </a:pPr>
            <a:r>
              <a:rPr lang="en-US" sz="2000" dirty="0"/>
              <a:t>Doctrinal professor developed a semester-long hypothetical (with accompanying pleadings) about dog bite litigation</a:t>
            </a:r>
          </a:p>
          <a:p>
            <a:pPr marL="687388" lvl="2" indent="-303213">
              <a:spcBef>
                <a:spcPts val="0"/>
              </a:spcBef>
              <a:spcAft>
                <a:spcPts val="0"/>
              </a:spcAft>
              <a:buFont typeface="Wingdings" panose="05000000000000000000" pitchFamily="2" charset="2"/>
              <a:buChar char="ü"/>
              <a:tabLst>
                <a:tab pos="687388" algn="l"/>
              </a:tabLst>
            </a:pPr>
            <a:endParaRPr lang="en-US" sz="1200" dirty="0"/>
          </a:p>
          <a:p>
            <a:pPr marL="687388" lvl="2" indent="-303213">
              <a:buFont typeface="Wingdings" panose="05000000000000000000" pitchFamily="2" charset="2"/>
              <a:buChar char="ü"/>
              <a:tabLst>
                <a:tab pos="687388" algn="l"/>
              </a:tabLst>
            </a:pPr>
            <a:r>
              <a:rPr lang="en-US" sz="2000" dirty="0"/>
              <a:t>Students in the Civil Procedure course had to draft a memo related to the litigation, for which research was required.</a:t>
            </a:r>
          </a:p>
        </p:txBody>
      </p:sp>
    </p:spTree>
    <p:extLst>
      <p:ext uri="{BB962C8B-B14F-4D97-AF65-F5344CB8AC3E}">
        <p14:creationId xmlns:p14="http://schemas.microsoft.com/office/powerpoint/2010/main" val="1106041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0EEA-36C4-4A9D-8B8C-ADDCC849E6A2}"/>
              </a:ext>
            </a:extLst>
          </p:cNvPr>
          <p:cNvSpPr>
            <a:spLocks noGrp="1"/>
          </p:cNvSpPr>
          <p:nvPr>
            <p:ph type="title"/>
          </p:nvPr>
        </p:nvSpPr>
        <p:spPr/>
        <p:txBody>
          <a:bodyPr/>
          <a:lstStyle/>
          <a:p>
            <a:r>
              <a:rPr lang="en-US" dirty="0"/>
              <a:t>Collaboration with Civil Procedure</a:t>
            </a:r>
          </a:p>
        </p:txBody>
      </p:sp>
      <p:sp>
        <p:nvSpPr>
          <p:cNvPr id="3" name="Content Placeholder 2">
            <a:extLst>
              <a:ext uri="{FF2B5EF4-FFF2-40B4-BE49-F238E27FC236}">
                <a16:creationId xmlns:a16="http://schemas.microsoft.com/office/drawing/2014/main" id="{4218CBD5-E052-484E-B068-0F652FD5BA6D}"/>
              </a:ext>
            </a:extLst>
          </p:cNvPr>
          <p:cNvSpPr>
            <a:spLocks noGrp="1"/>
          </p:cNvSpPr>
          <p:nvPr>
            <p:ph idx="1"/>
          </p:nvPr>
        </p:nvSpPr>
        <p:spPr/>
        <p:txBody>
          <a:bodyPr>
            <a:normAutofit fontScale="92500" lnSpcReduction="20000"/>
          </a:bodyPr>
          <a:lstStyle/>
          <a:p>
            <a:pPr marL="739775" lvl="2" indent="-400050">
              <a:buFont typeface="Wingdings" panose="05000000000000000000" pitchFamily="2" charset="2"/>
              <a:buChar char="ü"/>
              <a:tabLst>
                <a:tab pos="687388" algn="l"/>
              </a:tabLst>
            </a:pPr>
            <a:r>
              <a:rPr lang="en-US" sz="2200" dirty="0">
                <a:solidFill>
                  <a:srgbClr val="000000">
                    <a:lumMod val="75000"/>
                    <a:lumOff val="25000"/>
                  </a:srgbClr>
                </a:solidFill>
              </a:rPr>
              <a:t>We were consulted about this after the key documents for the class were created by the doctrinal professor, but in time to create legal research assignments to correspond to the Civil Procedure hypothetical.</a:t>
            </a:r>
          </a:p>
          <a:p>
            <a:pPr marL="739775" lvl="2" indent="-355600">
              <a:buFont typeface="Wingdings" panose="05000000000000000000" pitchFamily="2" charset="2"/>
              <a:buChar char="ü"/>
              <a:tabLst>
                <a:tab pos="687388" algn="l"/>
              </a:tabLst>
            </a:pPr>
            <a:endParaRPr lang="en-US" dirty="0">
              <a:solidFill>
                <a:srgbClr val="000000">
                  <a:lumMod val="75000"/>
                  <a:lumOff val="25000"/>
                </a:srgbClr>
              </a:solidFill>
            </a:endParaRPr>
          </a:p>
          <a:p>
            <a:pPr marL="739775" lvl="2" indent="-355600">
              <a:buFont typeface="Wingdings" panose="05000000000000000000" pitchFamily="2" charset="2"/>
              <a:buChar char="ü"/>
              <a:tabLst>
                <a:tab pos="687388" algn="l"/>
              </a:tabLst>
            </a:pPr>
            <a:r>
              <a:rPr lang="en-US" sz="2200" dirty="0">
                <a:solidFill>
                  <a:srgbClr val="000000">
                    <a:lumMod val="75000"/>
                    <a:lumOff val="25000"/>
                  </a:srgbClr>
                </a:solidFill>
              </a:rPr>
              <a:t>Therefore, we were able to create exercises that assisted with the legal research the students would have to do for the memo.</a:t>
            </a:r>
          </a:p>
          <a:p>
            <a:pPr lvl="2">
              <a:buFont typeface="Wingdings" panose="05000000000000000000" pitchFamily="2" charset="2"/>
              <a:buChar char="ü"/>
            </a:pPr>
            <a:endParaRPr lang="en-US" sz="1600" dirty="0">
              <a:solidFill>
                <a:srgbClr val="000000">
                  <a:lumMod val="75000"/>
                  <a:lumOff val="25000"/>
                </a:srgbClr>
              </a:solidFill>
            </a:endParaRPr>
          </a:p>
          <a:p>
            <a:pPr marL="461963" lvl="1" indent="-342900">
              <a:buFont typeface="Arial" panose="020B0604020202020204" pitchFamily="34" charset="0"/>
              <a:buChar char="•"/>
              <a:tabLst>
                <a:tab pos="461963" algn="l"/>
              </a:tabLst>
            </a:pPr>
            <a:r>
              <a:rPr lang="en-US" sz="2400" dirty="0"/>
              <a:t>Note:</a:t>
            </a:r>
          </a:p>
          <a:p>
            <a:pPr marL="760413" lvl="2" indent="-298450">
              <a:buFont typeface="Wingdings" panose="05000000000000000000" pitchFamily="2" charset="2"/>
              <a:buChar char="ü"/>
            </a:pPr>
            <a:r>
              <a:rPr lang="en-US" sz="2200" dirty="0"/>
              <a:t>The students in the Civil Procedure course were the same students in my legal research course. Both courses were held during the same semester.</a:t>
            </a:r>
            <a:br>
              <a:rPr lang="en-US" sz="2200" dirty="0"/>
            </a:br>
            <a:endParaRPr lang="en-US" sz="2200" dirty="0"/>
          </a:p>
          <a:p>
            <a:pPr marL="761238" lvl="2" indent="-285750">
              <a:buFont typeface="Wingdings" panose="05000000000000000000" pitchFamily="2" charset="2"/>
              <a:buChar char="ü"/>
            </a:pPr>
            <a:r>
              <a:rPr lang="en-US" sz="2200" dirty="0"/>
              <a:t>The legal research course ran for the full semester, so there was room for flexibility with the incorporation new exercises or research tasks.</a:t>
            </a:r>
          </a:p>
          <a:p>
            <a:pPr marL="578358"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1258861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0EEA-36C4-4A9D-8B8C-ADDCC849E6A2}"/>
              </a:ext>
            </a:extLst>
          </p:cNvPr>
          <p:cNvSpPr>
            <a:spLocks noGrp="1"/>
          </p:cNvSpPr>
          <p:nvPr>
            <p:ph type="title"/>
          </p:nvPr>
        </p:nvSpPr>
        <p:spPr/>
        <p:txBody>
          <a:bodyPr/>
          <a:lstStyle/>
          <a:p>
            <a:r>
              <a:rPr lang="en-US" dirty="0"/>
              <a:t>Collaboration with Civil Procedure</a:t>
            </a:r>
          </a:p>
        </p:txBody>
      </p:sp>
      <p:sp>
        <p:nvSpPr>
          <p:cNvPr id="3" name="Content Placeholder 2">
            <a:extLst>
              <a:ext uri="{FF2B5EF4-FFF2-40B4-BE49-F238E27FC236}">
                <a16:creationId xmlns:a16="http://schemas.microsoft.com/office/drawing/2014/main" id="{4218CBD5-E052-484E-B068-0F652FD5BA6D}"/>
              </a:ext>
            </a:extLst>
          </p:cNvPr>
          <p:cNvSpPr>
            <a:spLocks noGrp="1"/>
          </p:cNvSpPr>
          <p:nvPr>
            <p:ph idx="1"/>
          </p:nvPr>
        </p:nvSpPr>
        <p:spPr>
          <a:xfrm>
            <a:off x="1097280" y="2108201"/>
            <a:ext cx="10058400" cy="4231639"/>
          </a:xfrm>
        </p:spPr>
        <p:txBody>
          <a:bodyPr>
            <a:normAutofit fontScale="92500" lnSpcReduction="20000"/>
          </a:bodyPr>
          <a:lstStyle/>
          <a:p>
            <a:pPr marL="339725" lvl="1" indent="-227013">
              <a:buFont typeface="Arial" panose="020B0604020202020204" pitchFamily="34" charset="0"/>
              <a:buChar char="•"/>
            </a:pPr>
            <a:r>
              <a:rPr lang="en-US" sz="2400" dirty="0"/>
              <a:t>Exercises created:</a:t>
            </a:r>
          </a:p>
          <a:p>
            <a:pPr marL="817563" lvl="2" indent="-355600">
              <a:lnSpc>
                <a:spcPct val="110000"/>
              </a:lnSpc>
              <a:spcBef>
                <a:spcPts val="0"/>
              </a:spcBef>
              <a:spcAft>
                <a:spcPts val="0"/>
              </a:spcAft>
              <a:buFont typeface="Wingdings" panose="05000000000000000000" pitchFamily="2" charset="2"/>
              <a:buChar char="ü"/>
            </a:pPr>
            <a:r>
              <a:rPr lang="en-US" sz="2200" dirty="0"/>
              <a:t>Held a legal research workshop using a memo mirroring the facts of the Civil Procedure hypothetical and an exercise on secondary sources. </a:t>
            </a:r>
            <a:br>
              <a:rPr lang="en-US" sz="2000" dirty="0"/>
            </a:br>
            <a:endParaRPr lang="en-US" sz="2600" dirty="0"/>
          </a:p>
          <a:p>
            <a:pPr marL="339725" lvl="1" indent="-227013">
              <a:buFont typeface="Arial" panose="020B0604020202020204" pitchFamily="34" charset="0"/>
              <a:buChar char="•"/>
            </a:pPr>
            <a:r>
              <a:rPr lang="en-US" sz="2400" dirty="0"/>
              <a:t>Feedback</a:t>
            </a:r>
          </a:p>
          <a:p>
            <a:pPr marL="760413" lvl="2" indent="-298450">
              <a:buFont typeface="Wingdings" panose="05000000000000000000" pitchFamily="2" charset="2"/>
              <a:buChar char="ü"/>
            </a:pPr>
            <a:r>
              <a:rPr lang="en-US" sz="2200" dirty="0"/>
              <a:t>The students were very excited as they completed this exercise because they had not been told ahead of time about this collaboration. </a:t>
            </a:r>
          </a:p>
          <a:p>
            <a:pPr marL="761238" lvl="2" indent="-285750">
              <a:lnSpc>
                <a:spcPct val="110000"/>
              </a:lnSpc>
              <a:spcBef>
                <a:spcPts val="0"/>
              </a:spcBef>
              <a:spcAft>
                <a:spcPts val="0"/>
              </a:spcAft>
              <a:buFont typeface="Wingdings" panose="05000000000000000000" pitchFamily="2" charset="2"/>
              <a:buChar char="ü"/>
            </a:pPr>
            <a:endParaRPr lang="en-US" sz="2200" dirty="0"/>
          </a:p>
          <a:p>
            <a:pPr marL="760413" lvl="2" indent="-298450">
              <a:buFont typeface="Wingdings" panose="05000000000000000000" pitchFamily="2" charset="2"/>
              <a:buChar char="ü"/>
              <a:tabLst>
                <a:tab pos="461963" algn="l"/>
              </a:tabLst>
            </a:pPr>
            <a:r>
              <a:rPr lang="en-US" sz="2200" dirty="0"/>
              <a:t>Students told me that the exercise made legal research feel more relevant because it was being done in tandem with what they were learning in the Civil Procedure class. </a:t>
            </a:r>
          </a:p>
          <a:p>
            <a:pPr marL="760413" lvl="2" indent="-298450">
              <a:lnSpc>
                <a:spcPct val="110000"/>
              </a:lnSpc>
              <a:spcBef>
                <a:spcPts val="0"/>
              </a:spcBef>
              <a:spcAft>
                <a:spcPts val="0"/>
              </a:spcAft>
              <a:buFont typeface="Wingdings" panose="05000000000000000000" pitchFamily="2" charset="2"/>
              <a:buChar char="ü"/>
              <a:tabLst>
                <a:tab pos="461963" algn="l"/>
              </a:tabLst>
            </a:pPr>
            <a:endParaRPr lang="en-US" sz="2200" dirty="0"/>
          </a:p>
          <a:p>
            <a:pPr marL="760413" lvl="2" indent="-298450">
              <a:buFont typeface="Wingdings" panose="05000000000000000000" pitchFamily="2" charset="2"/>
              <a:buChar char="ü"/>
              <a:tabLst>
                <a:tab pos="461963" algn="l"/>
              </a:tabLst>
            </a:pPr>
            <a:r>
              <a:rPr lang="en-US" sz="2200" dirty="0"/>
              <a:t>The legal research course ran for the full semester, so there was room for flexibility with the incorporation new exercises or research tasks.</a:t>
            </a:r>
          </a:p>
        </p:txBody>
      </p:sp>
    </p:spTree>
    <p:extLst>
      <p:ext uri="{BB962C8B-B14F-4D97-AF65-F5344CB8AC3E}">
        <p14:creationId xmlns:p14="http://schemas.microsoft.com/office/powerpoint/2010/main" val="4177830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0EEA-36C4-4A9D-8B8C-ADDCC849E6A2}"/>
              </a:ext>
            </a:extLst>
          </p:cNvPr>
          <p:cNvSpPr>
            <a:spLocks noGrp="1"/>
          </p:cNvSpPr>
          <p:nvPr>
            <p:ph type="title"/>
          </p:nvPr>
        </p:nvSpPr>
        <p:spPr/>
        <p:txBody>
          <a:bodyPr/>
          <a:lstStyle/>
          <a:p>
            <a:r>
              <a:rPr lang="en-US" dirty="0"/>
              <a:t>Collaboration with Civil Procedure</a:t>
            </a:r>
          </a:p>
        </p:txBody>
      </p:sp>
      <p:sp>
        <p:nvSpPr>
          <p:cNvPr id="3" name="Content Placeholder 2">
            <a:extLst>
              <a:ext uri="{FF2B5EF4-FFF2-40B4-BE49-F238E27FC236}">
                <a16:creationId xmlns:a16="http://schemas.microsoft.com/office/drawing/2014/main" id="{4218CBD5-E052-484E-B068-0F652FD5BA6D}"/>
              </a:ext>
            </a:extLst>
          </p:cNvPr>
          <p:cNvSpPr>
            <a:spLocks noGrp="1"/>
          </p:cNvSpPr>
          <p:nvPr>
            <p:ph idx="1"/>
          </p:nvPr>
        </p:nvSpPr>
        <p:spPr>
          <a:xfrm>
            <a:off x="1097280" y="2108201"/>
            <a:ext cx="10058400" cy="4118428"/>
          </a:xfrm>
        </p:spPr>
        <p:txBody>
          <a:bodyPr>
            <a:normAutofit/>
          </a:bodyPr>
          <a:lstStyle/>
          <a:p>
            <a:pPr marL="339725" lvl="1" indent="-227013">
              <a:buFont typeface="Arial" panose="020B0604020202020204" pitchFamily="34" charset="0"/>
              <a:buChar char="•"/>
            </a:pPr>
            <a:r>
              <a:rPr lang="en-US" sz="2200" dirty="0"/>
              <a:t>Spring 2016</a:t>
            </a:r>
          </a:p>
          <a:p>
            <a:pPr marL="761238" lvl="2" indent="-285750">
              <a:buFont typeface="Wingdings" panose="05000000000000000000" pitchFamily="2" charset="2"/>
              <a:buChar char="ü"/>
            </a:pPr>
            <a:r>
              <a:rPr lang="en-US" sz="2000" dirty="0"/>
              <a:t>The success of the prior year’s collaboration led to a collaboration with another Civil Procedure professor in 2016.</a:t>
            </a:r>
            <a:br>
              <a:rPr lang="en-US" sz="2000" dirty="0"/>
            </a:br>
            <a:endParaRPr lang="en-US" sz="2000" dirty="0"/>
          </a:p>
          <a:p>
            <a:pPr marL="761238" lvl="2" indent="-285750">
              <a:buFont typeface="Wingdings" panose="05000000000000000000" pitchFamily="2" charset="2"/>
              <a:buChar char="ü"/>
            </a:pPr>
            <a:r>
              <a:rPr lang="en-US" sz="2000" dirty="0"/>
              <a:t>This professor required students in his class to draft a memo in relation to a simulated case. The case involved employment discrimination and breach of contract issues.</a:t>
            </a:r>
          </a:p>
          <a:p>
            <a:pPr marL="761238" lvl="2" indent="-285750">
              <a:buFont typeface="Wingdings" panose="05000000000000000000" pitchFamily="2" charset="2"/>
              <a:buChar char="ü"/>
            </a:pPr>
            <a:endParaRPr lang="en-US" sz="2000" dirty="0"/>
          </a:p>
          <a:p>
            <a:pPr marL="761238" lvl="2" indent="-285750">
              <a:buFont typeface="Wingdings" panose="05000000000000000000" pitchFamily="2" charset="2"/>
              <a:buChar char="ü"/>
            </a:pPr>
            <a:r>
              <a:rPr lang="en-US" sz="2000" dirty="0"/>
              <a:t>Once again, the students in the Civil Procedure course were the same students in my legal research course. Both courses were held during the same semester.</a:t>
            </a:r>
          </a:p>
          <a:p>
            <a:pPr marL="578358" lvl="1" indent="-285750">
              <a:buFont typeface="Arial" panose="020B0604020202020204" pitchFamily="34" charset="0"/>
              <a:buChar char="•"/>
            </a:pPr>
            <a:endParaRPr lang="en-US" sz="1800" dirty="0"/>
          </a:p>
          <a:p>
            <a:pPr marL="578358"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7933462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70EEA-36C4-4A9D-8B8C-ADDCC849E6A2}"/>
              </a:ext>
            </a:extLst>
          </p:cNvPr>
          <p:cNvSpPr>
            <a:spLocks noGrp="1"/>
          </p:cNvSpPr>
          <p:nvPr>
            <p:ph type="title"/>
          </p:nvPr>
        </p:nvSpPr>
        <p:spPr/>
        <p:txBody>
          <a:bodyPr/>
          <a:lstStyle/>
          <a:p>
            <a:r>
              <a:rPr lang="en-US" dirty="0"/>
              <a:t>Collaboration with Civil Procedure</a:t>
            </a:r>
          </a:p>
        </p:txBody>
      </p:sp>
      <p:sp>
        <p:nvSpPr>
          <p:cNvPr id="3" name="Content Placeholder 2">
            <a:extLst>
              <a:ext uri="{FF2B5EF4-FFF2-40B4-BE49-F238E27FC236}">
                <a16:creationId xmlns:a16="http://schemas.microsoft.com/office/drawing/2014/main" id="{4218CBD5-E052-484E-B068-0F652FD5BA6D}"/>
              </a:ext>
            </a:extLst>
          </p:cNvPr>
          <p:cNvSpPr>
            <a:spLocks noGrp="1"/>
          </p:cNvSpPr>
          <p:nvPr>
            <p:ph idx="1"/>
          </p:nvPr>
        </p:nvSpPr>
        <p:spPr>
          <a:xfrm>
            <a:off x="1097280" y="2108201"/>
            <a:ext cx="10058400" cy="4118428"/>
          </a:xfrm>
        </p:spPr>
        <p:txBody>
          <a:bodyPr>
            <a:normAutofit/>
          </a:bodyPr>
          <a:lstStyle/>
          <a:p>
            <a:pPr marL="339725" lvl="1" indent="-227013">
              <a:buFont typeface="Arial" panose="020B0604020202020204" pitchFamily="34" charset="0"/>
              <a:buChar char="•"/>
            </a:pPr>
            <a:r>
              <a:rPr lang="en-US" sz="2200" dirty="0"/>
              <a:t>Exercise Created</a:t>
            </a:r>
          </a:p>
          <a:p>
            <a:pPr marL="761238" lvl="2" indent="-285750">
              <a:buFont typeface="Wingdings" panose="05000000000000000000" pitchFamily="2" charset="2"/>
              <a:buChar char="ü"/>
            </a:pPr>
            <a:r>
              <a:rPr lang="en-US" sz="2000" dirty="0"/>
              <a:t>See handout.</a:t>
            </a:r>
            <a:br>
              <a:rPr lang="en-US" sz="2000" dirty="0"/>
            </a:br>
            <a:endParaRPr lang="en-US" sz="2000" dirty="0"/>
          </a:p>
          <a:p>
            <a:pPr marL="761238" lvl="2" indent="-285750">
              <a:buFont typeface="Wingdings" panose="05000000000000000000" pitchFamily="2" charset="2"/>
              <a:buChar char="ü"/>
            </a:pPr>
            <a:r>
              <a:rPr lang="en-US" sz="2000" dirty="0"/>
              <a:t>Held a legal research workshop in which the students used the facts of the lawsuit to locate primary sources on the issue.  </a:t>
            </a:r>
          </a:p>
          <a:p>
            <a:pPr marL="761238" lvl="2" indent="-285750">
              <a:buFont typeface="Wingdings" panose="05000000000000000000" pitchFamily="2" charset="2"/>
              <a:buChar char="ü"/>
            </a:pPr>
            <a:endParaRPr lang="en-US" sz="2000" dirty="0"/>
          </a:p>
          <a:p>
            <a:pPr marL="339725" lvl="1" indent="-227013">
              <a:buFont typeface="Arial" panose="020B0604020202020204" pitchFamily="34" charset="0"/>
              <a:buChar char="•"/>
            </a:pPr>
            <a:r>
              <a:rPr lang="en-US" sz="2200" dirty="0">
                <a:solidFill>
                  <a:srgbClr val="000000">
                    <a:lumMod val="75000"/>
                    <a:lumOff val="25000"/>
                  </a:srgbClr>
                </a:solidFill>
              </a:rPr>
              <a:t>Feedback</a:t>
            </a:r>
          </a:p>
          <a:p>
            <a:pPr marL="760413" lvl="2" indent="-298450">
              <a:buFont typeface="Wingdings" panose="05000000000000000000" pitchFamily="2" charset="2"/>
              <a:buChar char="ü"/>
            </a:pPr>
            <a:r>
              <a:rPr lang="en-US" sz="2000" dirty="0">
                <a:solidFill>
                  <a:srgbClr val="000000">
                    <a:lumMod val="75000"/>
                    <a:lumOff val="25000"/>
                  </a:srgbClr>
                </a:solidFill>
              </a:rPr>
              <a:t>The feedback from this semester was also very positive. </a:t>
            </a:r>
          </a:p>
          <a:p>
            <a:pPr marL="475488" lvl="2" indent="0">
              <a:buNone/>
            </a:pPr>
            <a:endParaRPr lang="en-US" sz="1800" dirty="0"/>
          </a:p>
          <a:p>
            <a:pPr marL="578358"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4180166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0" name="Straight Connector 3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A5F93E1-8CE7-4EED-B0A1-088F94FDF516}"/>
              </a:ext>
            </a:extLst>
          </p:cNvPr>
          <p:cNvPicPr>
            <a:picLocks noChangeAspect="1"/>
          </p:cNvPicPr>
          <p:nvPr/>
        </p:nvPicPr>
        <p:blipFill rotWithShape="1">
          <a:blip r:embed="rId2"/>
          <a:srcRect t="23236" b="1764"/>
          <a:stretch/>
        </p:blipFill>
        <p:spPr>
          <a:xfrm>
            <a:off x="-1" y="10"/>
            <a:ext cx="12191999" cy="6857990"/>
          </a:xfrm>
          <a:prstGeom prst="rect">
            <a:avLst/>
          </a:prstGeom>
        </p:spPr>
      </p:pic>
      <p:sp>
        <p:nvSpPr>
          <p:cNvPr id="42" name="Rectangle 41">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AC7095C-0C27-40BA-A6FF-E2EBEF299FF5}"/>
              </a:ext>
            </a:extLst>
          </p:cNvPr>
          <p:cNvSpPr>
            <a:spLocks noGrp="1"/>
          </p:cNvSpPr>
          <p:nvPr>
            <p:ph type="title"/>
          </p:nvPr>
        </p:nvSpPr>
        <p:spPr>
          <a:xfrm>
            <a:off x="735791" y="3331444"/>
            <a:ext cx="6470692" cy="1229306"/>
          </a:xfrm>
        </p:spPr>
        <p:txBody>
          <a:bodyPr vert="horz" lIns="91440" tIns="45720" rIns="91440" bIns="45720" rtlCol="0" anchor="b">
            <a:noAutofit/>
          </a:bodyPr>
          <a:lstStyle/>
          <a:p>
            <a:r>
              <a:rPr lang="en-US" sz="3600" dirty="0">
                <a:solidFill>
                  <a:schemeClr val="tx1"/>
                </a:solidFill>
              </a:rPr>
              <a:t>Overcoming Potential Barriers</a:t>
            </a:r>
          </a:p>
        </p:txBody>
      </p:sp>
      <p:cxnSp>
        <p:nvCxnSpPr>
          <p:cNvPr id="44" name="Straight Connector 43">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3483311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27" name="Rectangle 23">
            <a:extLst>
              <a:ext uri="{FF2B5EF4-FFF2-40B4-BE49-F238E27FC236}">
                <a16:creationId xmlns:a16="http://schemas.microsoft.com/office/drawing/2014/main" id="{2B6C9846-B5AB-4E52-988D-F7E5865C9E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6F3D7E8E-8467-4198-87E0-ADC1B60467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2B23BE0-B6C7-4BE7-852E-3E27D535DC55}"/>
              </a:ext>
            </a:extLst>
          </p:cNvPr>
          <p:cNvSpPr>
            <a:spLocks noGrp="1"/>
          </p:cNvSpPr>
          <p:nvPr>
            <p:ph type="title"/>
          </p:nvPr>
        </p:nvSpPr>
        <p:spPr>
          <a:xfrm>
            <a:off x="1066800" y="5252936"/>
            <a:ext cx="10058400" cy="1028715"/>
          </a:xfrm>
        </p:spPr>
        <p:txBody>
          <a:bodyPr>
            <a:normAutofit/>
          </a:bodyPr>
          <a:lstStyle/>
          <a:p>
            <a:pPr algn="ctr"/>
            <a:r>
              <a:rPr lang="en-US" dirty="0">
                <a:solidFill>
                  <a:schemeClr val="bg1"/>
                </a:solidFill>
              </a:rPr>
              <a:t>The Status Quo</a:t>
            </a:r>
          </a:p>
        </p:txBody>
      </p:sp>
      <p:graphicFrame>
        <p:nvGraphicFramePr>
          <p:cNvPr id="12" name="Content Placeholder 2">
            <a:extLst>
              <a:ext uri="{FF2B5EF4-FFF2-40B4-BE49-F238E27FC236}">
                <a16:creationId xmlns:a16="http://schemas.microsoft.com/office/drawing/2014/main" id="{77B58456-56C5-4804-8ACA-7F61B2EB5DFC}"/>
              </a:ext>
            </a:extLst>
          </p:cNvPr>
          <p:cNvGraphicFramePr>
            <a:graphicFrameLocks noGrp="1"/>
          </p:cNvGraphicFramePr>
          <p:nvPr>
            <p:ph idx="1"/>
            <p:extLst>
              <p:ext uri="{D42A27DB-BD31-4B8C-83A1-F6EECF244321}">
                <p14:modId xmlns:p14="http://schemas.microsoft.com/office/powerpoint/2010/main" val="3073178809"/>
              </p:ext>
            </p:extLst>
          </p:nvPr>
        </p:nvGraphicFramePr>
        <p:xfrm>
          <a:off x="643466" y="643467"/>
          <a:ext cx="10900477" cy="3619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3263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B852E-7910-4038-929A-9F06B7C8C840}"/>
              </a:ext>
            </a:extLst>
          </p:cNvPr>
          <p:cNvSpPr>
            <a:spLocks noGrp="1"/>
          </p:cNvSpPr>
          <p:nvPr>
            <p:ph type="title"/>
          </p:nvPr>
        </p:nvSpPr>
        <p:spPr/>
        <p:txBody>
          <a:bodyPr/>
          <a:lstStyle/>
          <a:p>
            <a:r>
              <a:rPr lang="en-US" dirty="0"/>
              <a:t>Overcoming Potential Barriers</a:t>
            </a:r>
          </a:p>
        </p:txBody>
      </p:sp>
      <p:sp>
        <p:nvSpPr>
          <p:cNvPr id="4" name="Text Placeholder 3">
            <a:extLst>
              <a:ext uri="{FF2B5EF4-FFF2-40B4-BE49-F238E27FC236}">
                <a16:creationId xmlns:a16="http://schemas.microsoft.com/office/drawing/2014/main" id="{C950942D-3E97-4A8F-A9B8-7632F02DFE0D}"/>
              </a:ext>
            </a:extLst>
          </p:cNvPr>
          <p:cNvSpPr>
            <a:spLocks noGrp="1"/>
          </p:cNvSpPr>
          <p:nvPr>
            <p:ph type="body" idx="1"/>
          </p:nvPr>
        </p:nvSpPr>
        <p:spPr>
          <a:xfrm>
            <a:off x="1097280" y="2057400"/>
            <a:ext cx="4639736" cy="736282"/>
          </a:xfrm>
          <a:solidFill>
            <a:schemeClr val="accent1"/>
          </a:solidFill>
        </p:spPr>
        <p:style>
          <a:lnRef idx="2">
            <a:schemeClr val="dk1"/>
          </a:lnRef>
          <a:fillRef idx="1">
            <a:schemeClr val="lt1"/>
          </a:fillRef>
          <a:effectRef idx="0">
            <a:schemeClr val="dk1"/>
          </a:effectRef>
          <a:fontRef idx="minor">
            <a:schemeClr val="dk1"/>
          </a:fontRef>
        </p:style>
        <p:txBody>
          <a:bodyPr/>
          <a:lstStyle/>
          <a:p>
            <a:pPr algn="ctr"/>
            <a:r>
              <a:rPr lang="en-US" dirty="0">
                <a:solidFill>
                  <a:schemeClr val="bg1"/>
                </a:solidFill>
              </a:rPr>
              <a:t>Barriers</a:t>
            </a:r>
          </a:p>
        </p:txBody>
      </p:sp>
      <p:sp>
        <p:nvSpPr>
          <p:cNvPr id="3" name="Content Placeholder 2">
            <a:extLst>
              <a:ext uri="{FF2B5EF4-FFF2-40B4-BE49-F238E27FC236}">
                <a16:creationId xmlns:a16="http://schemas.microsoft.com/office/drawing/2014/main" id="{3B22B4D8-8725-4C20-AF46-CA2E4926725C}"/>
              </a:ext>
            </a:extLst>
          </p:cNvPr>
          <p:cNvSpPr>
            <a:spLocks noGrp="1"/>
          </p:cNvSpPr>
          <p:nvPr>
            <p:ph sz="half" idx="2"/>
          </p:nvPr>
        </p:nvSpPr>
        <p:spPr/>
        <p:style>
          <a:lnRef idx="2">
            <a:schemeClr val="dk1"/>
          </a:lnRef>
          <a:fillRef idx="1">
            <a:schemeClr val="lt1"/>
          </a:fillRef>
          <a:effectRef idx="0">
            <a:schemeClr val="dk1"/>
          </a:effectRef>
          <a:fontRef idx="minor">
            <a:schemeClr val="dk1"/>
          </a:fontRef>
        </p:style>
        <p:txBody>
          <a:bodyPr anchor="t">
            <a:normAutofit/>
          </a:bodyPr>
          <a:lstStyle/>
          <a:p>
            <a:pPr marL="227013" indent="-227013">
              <a:buFont typeface="Wingdings" panose="05000000000000000000" pitchFamily="2" charset="2"/>
              <a:buChar char="Ø"/>
            </a:pPr>
            <a:r>
              <a:rPr lang="en-US" sz="2000" dirty="0"/>
              <a:t>Lack of stakeholder buy-in</a:t>
            </a:r>
          </a:p>
          <a:p>
            <a:pPr marL="578358" lvl="1" indent="-285750">
              <a:buFont typeface="Arial" panose="020B0604020202020204" pitchFamily="34" charset="0"/>
              <a:buChar char="•"/>
            </a:pPr>
            <a:r>
              <a:rPr lang="en-US" sz="1800" dirty="0"/>
              <a:t>Administration or faculty (or both)</a:t>
            </a:r>
          </a:p>
        </p:txBody>
      </p:sp>
      <p:sp>
        <p:nvSpPr>
          <p:cNvPr id="5" name="Text Placeholder 4">
            <a:extLst>
              <a:ext uri="{FF2B5EF4-FFF2-40B4-BE49-F238E27FC236}">
                <a16:creationId xmlns:a16="http://schemas.microsoft.com/office/drawing/2014/main" id="{146AC677-E4D9-4E01-A279-DBC5EC71603C}"/>
              </a:ext>
            </a:extLst>
          </p:cNvPr>
          <p:cNvSpPr>
            <a:spLocks noGrp="1"/>
          </p:cNvSpPr>
          <p:nvPr>
            <p:ph type="body" sz="quarter" idx="3"/>
          </p:nvPr>
        </p:nvSpPr>
        <p:spPr>
          <a:solidFill>
            <a:schemeClr val="accent1"/>
          </a:solidFill>
          <a:ln>
            <a:solidFill>
              <a:schemeClr val="accent1"/>
            </a:solidFill>
          </a:ln>
        </p:spPr>
        <p:style>
          <a:lnRef idx="2">
            <a:schemeClr val="dk1"/>
          </a:lnRef>
          <a:fillRef idx="1">
            <a:schemeClr val="lt1"/>
          </a:fillRef>
          <a:effectRef idx="0">
            <a:schemeClr val="dk1"/>
          </a:effectRef>
          <a:fontRef idx="minor">
            <a:schemeClr val="dk1"/>
          </a:fontRef>
        </p:style>
        <p:txBody>
          <a:bodyPr/>
          <a:lstStyle/>
          <a:p>
            <a:pPr algn="ctr"/>
            <a:r>
              <a:rPr lang="en-US" dirty="0">
                <a:solidFill>
                  <a:schemeClr val="bg1"/>
                </a:solidFill>
              </a:rPr>
              <a:t>Solutions to consider</a:t>
            </a:r>
          </a:p>
        </p:txBody>
      </p:sp>
      <p:sp>
        <p:nvSpPr>
          <p:cNvPr id="6" name="Content Placeholder 5">
            <a:extLst>
              <a:ext uri="{FF2B5EF4-FFF2-40B4-BE49-F238E27FC236}">
                <a16:creationId xmlns:a16="http://schemas.microsoft.com/office/drawing/2014/main" id="{CDF7D6EB-53EE-4336-80B0-4EED77CB3FA0}"/>
              </a:ext>
            </a:extLst>
          </p:cNvPr>
          <p:cNvSpPr>
            <a:spLocks noGrp="1"/>
          </p:cNvSpPr>
          <p:nvPr>
            <p:ph sz="quarter" idx="4"/>
          </p:nvPr>
        </p:nvSpPr>
        <p:spPr/>
        <p:style>
          <a:lnRef idx="2">
            <a:schemeClr val="dk1"/>
          </a:lnRef>
          <a:fillRef idx="1">
            <a:schemeClr val="lt1"/>
          </a:fillRef>
          <a:effectRef idx="0">
            <a:schemeClr val="dk1"/>
          </a:effectRef>
          <a:fontRef idx="minor">
            <a:schemeClr val="dk1"/>
          </a:fontRef>
        </p:style>
        <p:txBody>
          <a:bodyPr anchor="t"/>
          <a:lstStyle/>
          <a:p>
            <a:pPr marL="228600" indent="-228600">
              <a:lnSpc>
                <a:spcPct val="100000"/>
              </a:lnSpc>
              <a:buFont typeface="Wingdings" panose="05000000000000000000" pitchFamily="2" charset="2"/>
              <a:buChar char="Ø"/>
            </a:pPr>
            <a:r>
              <a:rPr lang="en-US" sz="1800" dirty="0"/>
              <a:t>Collect evidence that peer schools are providing similar types of research instruction during the orientation period or in doctrinal courses</a:t>
            </a:r>
          </a:p>
          <a:p>
            <a:pPr marL="228600" indent="-228600">
              <a:lnSpc>
                <a:spcPct val="100000"/>
              </a:lnSpc>
              <a:spcBef>
                <a:spcPts val="0"/>
              </a:spcBef>
              <a:spcAft>
                <a:spcPts val="0"/>
              </a:spcAft>
              <a:buFont typeface="Wingdings" panose="05000000000000000000" pitchFamily="2" charset="2"/>
              <a:buChar char="Ø"/>
            </a:pPr>
            <a:endParaRPr lang="en-US" sz="1800" dirty="0"/>
          </a:p>
          <a:p>
            <a:pPr marL="228600" indent="-228600">
              <a:lnSpc>
                <a:spcPct val="100000"/>
              </a:lnSpc>
              <a:spcBef>
                <a:spcPts val="0"/>
              </a:spcBef>
              <a:buFont typeface="Wingdings" panose="05000000000000000000" pitchFamily="2" charset="2"/>
              <a:buChar char="Ø"/>
            </a:pPr>
            <a:r>
              <a:rPr lang="en-US" dirty="0"/>
              <a:t>Leverage positive feedback from students (or faculty members if applicable) about initial iterations of these partnerships</a:t>
            </a:r>
          </a:p>
        </p:txBody>
      </p:sp>
    </p:spTree>
    <p:extLst>
      <p:ext uri="{BB962C8B-B14F-4D97-AF65-F5344CB8AC3E}">
        <p14:creationId xmlns:p14="http://schemas.microsoft.com/office/powerpoint/2010/main" val="2997221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B852E-7910-4038-929A-9F06B7C8C840}"/>
              </a:ext>
            </a:extLst>
          </p:cNvPr>
          <p:cNvSpPr>
            <a:spLocks noGrp="1"/>
          </p:cNvSpPr>
          <p:nvPr>
            <p:ph type="title"/>
          </p:nvPr>
        </p:nvSpPr>
        <p:spPr/>
        <p:txBody>
          <a:bodyPr/>
          <a:lstStyle/>
          <a:p>
            <a:r>
              <a:rPr lang="en-US" dirty="0"/>
              <a:t>Overcoming Potential Barriers</a:t>
            </a:r>
          </a:p>
        </p:txBody>
      </p:sp>
      <p:sp>
        <p:nvSpPr>
          <p:cNvPr id="4" name="Text Placeholder 3">
            <a:extLst>
              <a:ext uri="{FF2B5EF4-FFF2-40B4-BE49-F238E27FC236}">
                <a16:creationId xmlns:a16="http://schemas.microsoft.com/office/drawing/2014/main" id="{C950942D-3E97-4A8F-A9B8-7632F02DFE0D}"/>
              </a:ext>
            </a:extLst>
          </p:cNvPr>
          <p:cNvSpPr>
            <a:spLocks noGrp="1"/>
          </p:cNvSpPr>
          <p:nvPr>
            <p:ph type="body" idx="1"/>
          </p:nvPr>
        </p:nvSpPr>
        <p:spPr>
          <a:xfrm>
            <a:off x="1097280" y="2057400"/>
            <a:ext cx="4639736" cy="736282"/>
          </a:xfrm>
          <a:solidFill>
            <a:schemeClr val="accent1"/>
          </a:solidFill>
        </p:spPr>
        <p:style>
          <a:lnRef idx="2">
            <a:schemeClr val="dk1"/>
          </a:lnRef>
          <a:fillRef idx="1">
            <a:schemeClr val="lt1"/>
          </a:fillRef>
          <a:effectRef idx="0">
            <a:schemeClr val="dk1"/>
          </a:effectRef>
          <a:fontRef idx="minor">
            <a:schemeClr val="dk1"/>
          </a:fontRef>
        </p:style>
        <p:txBody>
          <a:bodyPr/>
          <a:lstStyle/>
          <a:p>
            <a:pPr algn="ctr"/>
            <a:r>
              <a:rPr lang="en-US" dirty="0">
                <a:solidFill>
                  <a:schemeClr val="bg1"/>
                </a:solidFill>
              </a:rPr>
              <a:t>Barriers</a:t>
            </a:r>
          </a:p>
        </p:txBody>
      </p:sp>
      <p:sp>
        <p:nvSpPr>
          <p:cNvPr id="3" name="Content Placeholder 2">
            <a:extLst>
              <a:ext uri="{FF2B5EF4-FFF2-40B4-BE49-F238E27FC236}">
                <a16:creationId xmlns:a16="http://schemas.microsoft.com/office/drawing/2014/main" id="{3B22B4D8-8725-4C20-AF46-CA2E4926725C}"/>
              </a:ext>
            </a:extLst>
          </p:cNvPr>
          <p:cNvSpPr>
            <a:spLocks noGrp="1"/>
          </p:cNvSpPr>
          <p:nvPr>
            <p:ph sz="half" idx="2"/>
          </p:nvPr>
        </p:nvSpPr>
        <p:spPr/>
        <p:style>
          <a:lnRef idx="2">
            <a:schemeClr val="dk1"/>
          </a:lnRef>
          <a:fillRef idx="1">
            <a:schemeClr val="lt1"/>
          </a:fillRef>
          <a:effectRef idx="0">
            <a:schemeClr val="dk1"/>
          </a:effectRef>
          <a:fontRef idx="minor">
            <a:schemeClr val="dk1"/>
          </a:fontRef>
        </p:style>
        <p:txBody>
          <a:bodyPr anchor="t">
            <a:normAutofit fontScale="92500"/>
          </a:bodyPr>
          <a:lstStyle/>
          <a:p>
            <a:pPr marL="227013" indent="-227013">
              <a:buFont typeface="Wingdings" panose="05000000000000000000" pitchFamily="2" charset="2"/>
              <a:buChar char="Ø"/>
            </a:pPr>
            <a:r>
              <a:rPr lang="en-US" sz="2000" dirty="0"/>
              <a:t>Concerns about focusing on legal research to the exclusion of other legal skills or subjects</a:t>
            </a:r>
          </a:p>
        </p:txBody>
      </p:sp>
      <p:sp>
        <p:nvSpPr>
          <p:cNvPr id="5" name="Text Placeholder 4">
            <a:extLst>
              <a:ext uri="{FF2B5EF4-FFF2-40B4-BE49-F238E27FC236}">
                <a16:creationId xmlns:a16="http://schemas.microsoft.com/office/drawing/2014/main" id="{146AC677-E4D9-4E01-A279-DBC5EC71603C}"/>
              </a:ext>
            </a:extLst>
          </p:cNvPr>
          <p:cNvSpPr>
            <a:spLocks noGrp="1"/>
          </p:cNvSpPr>
          <p:nvPr>
            <p:ph type="body" sz="quarter" idx="3"/>
          </p:nvPr>
        </p:nvSpPr>
        <p:spPr>
          <a:solidFill>
            <a:schemeClr val="accent1"/>
          </a:solidFill>
          <a:ln>
            <a:solidFill>
              <a:schemeClr val="accent1"/>
            </a:solidFill>
          </a:ln>
        </p:spPr>
        <p:style>
          <a:lnRef idx="2">
            <a:schemeClr val="dk1"/>
          </a:lnRef>
          <a:fillRef idx="1">
            <a:schemeClr val="lt1"/>
          </a:fillRef>
          <a:effectRef idx="0">
            <a:schemeClr val="dk1"/>
          </a:effectRef>
          <a:fontRef idx="minor">
            <a:schemeClr val="dk1"/>
          </a:fontRef>
        </p:style>
        <p:txBody>
          <a:bodyPr/>
          <a:lstStyle/>
          <a:p>
            <a:pPr algn="ctr"/>
            <a:r>
              <a:rPr lang="en-US" dirty="0">
                <a:solidFill>
                  <a:schemeClr val="bg1"/>
                </a:solidFill>
              </a:rPr>
              <a:t>Solutions to consider</a:t>
            </a:r>
          </a:p>
        </p:txBody>
      </p:sp>
      <p:sp>
        <p:nvSpPr>
          <p:cNvPr id="6" name="Content Placeholder 5">
            <a:extLst>
              <a:ext uri="{FF2B5EF4-FFF2-40B4-BE49-F238E27FC236}">
                <a16:creationId xmlns:a16="http://schemas.microsoft.com/office/drawing/2014/main" id="{CDF7D6EB-53EE-4336-80B0-4EED77CB3FA0}"/>
              </a:ext>
            </a:extLst>
          </p:cNvPr>
          <p:cNvSpPr>
            <a:spLocks noGrp="1"/>
          </p:cNvSpPr>
          <p:nvPr>
            <p:ph sz="quarter" idx="4"/>
          </p:nvPr>
        </p:nvSpPr>
        <p:spPr/>
        <p:style>
          <a:lnRef idx="2">
            <a:schemeClr val="dk1"/>
          </a:lnRef>
          <a:fillRef idx="1">
            <a:schemeClr val="lt1"/>
          </a:fillRef>
          <a:effectRef idx="0">
            <a:schemeClr val="dk1"/>
          </a:effectRef>
          <a:fontRef idx="minor">
            <a:schemeClr val="dk1"/>
          </a:fontRef>
        </p:style>
        <p:txBody>
          <a:bodyPr anchor="t">
            <a:normAutofit fontScale="92500"/>
          </a:bodyPr>
          <a:lstStyle/>
          <a:p>
            <a:pPr marL="227013" indent="-227013">
              <a:lnSpc>
                <a:spcPct val="110000"/>
              </a:lnSpc>
              <a:buFont typeface="Wingdings" panose="05000000000000000000" pitchFamily="2" charset="2"/>
              <a:buChar char="Ø"/>
            </a:pPr>
            <a:r>
              <a:rPr lang="en-US" sz="2000" dirty="0"/>
              <a:t>Emphasize the end goal: to prepare students for the practice of  law, which requires the ability to research</a:t>
            </a:r>
          </a:p>
          <a:p>
            <a:pPr marL="227013" indent="-227013">
              <a:lnSpc>
                <a:spcPct val="110000"/>
              </a:lnSpc>
              <a:buFont typeface="Wingdings" panose="05000000000000000000" pitchFamily="2" charset="2"/>
              <a:buChar char="Ø"/>
            </a:pPr>
            <a:r>
              <a:rPr lang="en-US" sz="2000" dirty="0"/>
              <a:t>Emphasize statistics about how much time new attorneys spend on research in their workday versus how little time is spend on legal research in law schools</a:t>
            </a:r>
          </a:p>
          <a:p>
            <a:pPr marL="0" indent="0">
              <a:buNone/>
            </a:pPr>
            <a:endParaRPr lang="en-US" sz="2000" baseline="-25000" dirty="0"/>
          </a:p>
        </p:txBody>
      </p:sp>
    </p:spTree>
    <p:extLst>
      <p:ext uri="{BB962C8B-B14F-4D97-AF65-F5344CB8AC3E}">
        <p14:creationId xmlns:p14="http://schemas.microsoft.com/office/powerpoint/2010/main" val="3971075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B852E-7910-4038-929A-9F06B7C8C840}"/>
              </a:ext>
            </a:extLst>
          </p:cNvPr>
          <p:cNvSpPr>
            <a:spLocks noGrp="1"/>
          </p:cNvSpPr>
          <p:nvPr>
            <p:ph type="title"/>
          </p:nvPr>
        </p:nvSpPr>
        <p:spPr/>
        <p:txBody>
          <a:bodyPr/>
          <a:lstStyle/>
          <a:p>
            <a:r>
              <a:rPr lang="en-US" dirty="0"/>
              <a:t>Overcoming Potential Barriers</a:t>
            </a:r>
          </a:p>
        </p:txBody>
      </p:sp>
      <p:sp>
        <p:nvSpPr>
          <p:cNvPr id="4" name="Text Placeholder 3">
            <a:extLst>
              <a:ext uri="{FF2B5EF4-FFF2-40B4-BE49-F238E27FC236}">
                <a16:creationId xmlns:a16="http://schemas.microsoft.com/office/drawing/2014/main" id="{C950942D-3E97-4A8F-A9B8-7632F02DFE0D}"/>
              </a:ext>
            </a:extLst>
          </p:cNvPr>
          <p:cNvSpPr>
            <a:spLocks noGrp="1"/>
          </p:cNvSpPr>
          <p:nvPr>
            <p:ph type="body" idx="1"/>
          </p:nvPr>
        </p:nvSpPr>
        <p:spPr>
          <a:xfrm>
            <a:off x="1097280" y="2057400"/>
            <a:ext cx="4639736" cy="736282"/>
          </a:xfrm>
          <a:solidFill>
            <a:schemeClr val="accent1"/>
          </a:solidFill>
        </p:spPr>
        <p:style>
          <a:lnRef idx="2">
            <a:schemeClr val="dk1"/>
          </a:lnRef>
          <a:fillRef idx="1">
            <a:schemeClr val="lt1"/>
          </a:fillRef>
          <a:effectRef idx="0">
            <a:schemeClr val="dk1"/>
          </a:effectRef>
          <a:fontRef idx="minor">
            <a:schemeClr val="dk1"/>
          </a:fontRef>
        </p:style>
        <p:txBody>
          <a:bodyPr/>
          <a:lstStyle/>
          <a:p>
            <a:pPr algn="ctr"/>
            <a:r>
              <a:rPr lang="en-US" dirty="0">
                <a:solidFill>
                  <a:schemeClr val="bg1"/>
                </a:solidFill>
              </a:rPr>
              <a:t>Barriers</a:t>
            </a:r>
          </a:p>
        </p:txBody>
      </p:sp>
      <p:sp>
        <p:nvSpPr>
          <p:cNvPr id="3" name="Content Placeholder 2">
            <a:extLst>
              <a:ext uri="{FF2B5EF4-FFF2-40B4-BE49-F238E27FC236}">
                <a16:creationId xmlns:a16="http://schemas.microsoft.com/office/drawing/2014/main" id="{3B22B4D8-8725-4C20-AF46-CA2E4926725C}"/>
              </a:ext>
            </a:extLst>
          </p:cNvPr>
          <p:cNvSpPr>
            <a:spLocks noGrp="1"/>
          </p:cNvSpPr>
          <p:nvPr>
            <p:ph sz="half" idx="2"/>
          </p:nvPr>
        </p:nvSpPr>
        <p:spPr/>
        <p:style>
          <a:lnRef idx="2">
            <a:schemeClr val="dk1"/>
          </a:lnRef>
          <a:fillRef idx="1">
            <a:schemeClr val="lt1"/>
          </a:fillRef>
          <a:effectRef idx="0">
            <a:schemeClr val="dk1"/>
          </a:effectRef>
          <a:fontRef idx="minor">
            <a:schemeClr val="dk1"/>
          </a:fontRef>
        </p:style>
        <p:txBody>
          <a:bodyPr anchor="t">
            <a:normAutofit/>
          </a:bodyPr>
          <a:lstStyle/>
          <a:p>
            <a:pPr marL="227013" indent="-227013">
              <a:buFont typeface="Wingdings" panose="05000000000000000000" pitchFamily="2" charset="2"/>
              <a:buChar char="Ø"/>
            </a:pPr>
            <a:r>
              <a:rPr lang="en-US" sz="2000" dirty="0"/>
              <a:t>Pushback from students</a:t>
            </a:r>
          </a:p>
        </p:txBody>
      </p:sp>
      <p:sp>
        <p:nvSpPr>
          <p:cNvPr id="5" name="Text Placeholder 4">
            <a:extLst>
              <a:ext uri="{FF2B5EF4-FFF2-40B4-BE49-F238E27FC236}">
                <a16:creationId xmlns:a16="http://schemas.microsoft.com/office/drawing/2014/main" id="{146AC677-E4D9-4E01-A279-DBC5EC71603C}"/>
              </a:ext>
            </a:extLst>
          </p:cNvPr>
          <p:cNvSpPr>
            <a:spLocks noGrp="1"/>
          </p:cNvSpPr>
          <p:nvPr>
            <p:ph type="body" sz="quarter" idx="3"/>
          </p:nvPr>
        </p:nvSpPr>
        <p:spPr>
          <a:solidFill>
            <a:schemeClr val="accent1"/>
          </a:solidFill>
          <a:ln>
            <a:solidFill>
              <a:schemeClr val="accent1"/>
            </a:solidFill>
          </a:ln>
        </p:spPr>
        <p:style>
          <a:lnRef idx="2">
            <a:schemeClr val="dk1"/>
          </a:lnRef>
          <a:fillRef idx="1">
            <a:schemeClr val="lt1"/>
          </a:fillRef>
          <a:effectRef idx="0">
            <a:schemeClr val="dk1"/>
          </a:effectRef>
          <a:fontRef idx="minor">
            <a:schemeClr val="dk1"/>
          </a:fontRef>
        </p:style>
        <p:txBody>
          <a:bodyPr/>
          <a:lstStyle/>
          <a:p>
            <a:pPr algn="ctr"/>
            <a:r>
              <a:rPr lang="en-US" dirty="0">
                <a:solidFill>
                  <a:schemeClr val="bg1"/>
                </a:solidFill>
              </a:rPr>
              <a:t>Solutions to consider</a:t>
            </a:r>
          </a:p>
        </p:txBody>
      </p:sp>
      <p:sp>
        <p:nvSpPr>
          <p:cNvPr id="6" name="Content Placeholder 5">
            <a:extLst>
              <a:ext uri="{FF2B5EF4-FFF2-40B4-BE49-F238E27FC236}">
                <a16:creationId xmlns:a16="http://schemas.microsoft.com/office/drawing/2014/main" id="{CDF7D6EB-53EE-4336-80B0-4EED77CB3FA0}"/>
              </a:ext>
            </a:extLst>
          </p:cNvPr>
          <p:cNvSpPr>
            <a:spLocks noGrp="1"/>
          </p:cNvSpPr>
          <p:nvPr>
            <p:ph sz="quarter" idx="4"/>
          </p:nvPr>
        </p:nvSpPr>
        <p:spPr/>
        <p:style>
          <a:lnRef idx="2">
            <a:schemeClr val="dk1"/>
          </a:lnRef>
          <a:fillRef idx="1">
            <a:schemeClr val="lt1"/>
          </a:fillRef>
          <a:effectRef idx="0">
            <a:schemeClr val="dk1"/>
          </a:effectRef>
          <a:fontRef idx="minor">
            <a:schemeClr val="dk1"/>
          </a:fontRef>
        </p:style>
        <p:txBody>
          <a:bodyPr anchor="t">
            <a:normAutofit/>
          </a:bodyPr>
          <a:lstStyle/>
          <a:p>
            <a:pPr marL="227013" indent="-227013">
              <a:lnSpc>
                <a:spcPct val="100000"/>
              </a:lnSpc>
              <a:buFont typeface="Wingdings" panose="05000000000000000000" pitchFamily="2" charset="2"/>
              <a:buChar char="Ø"/>
            </a:pPr>
            <a:r>
              <a:rPr lang="en-US" sz="2000" dirty="0"/>
              <a:t>Emphasize statistics about how much time new attorneys spend on research in their workday</a:t>
            </a:r>
          </a:p>
          <a:p>
            <a:pPr marL="227013" indent="-227013">
              <a:lnSpc>
                <a:spcPct val="100000"/>
              </a:lnSpc>
              <a:buFont typeface="Wingdings" panose="05000000000000000000" pitchFamily="2" charset="2"/>
              <a:buChar char="Ø"/>
            </a:pPr>
            <a:r>
              <a:rPr lang="en-US" sz="2000" dirty="0"/>
              <a:t>Invite former students who are now associates to discuss the usefulness of what they learned in legal research to their daily lives</a:t>
            </a:r>
          </a:p>
        </p:txBody>
      </p:sp>
    </p:spTree>
    <p:extLst>
      <p:ext uri="{BB962C8B-B14F-4D97-AF65-F5344CB8AC3E}">
        <p14:creationId xmlns:p14="http://schemas.microsoft.com/office/powerpoint/2010/main" val="16844785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98315-3F8C-4400-A7D9-6242F2B5802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9C8ABF39-E3F0-4AFB-8519-BB31CC7B0411}"/>
              </a:ext>
            </a:extLst>
          </p:cNvPr>
          <p:cNvSpPr>
            <a:spLocks noGrp="1"/>
          </p:cNvSpPr>
          <p:nvPr>
            <p:ph idx="1"/>
          </p:nvPr>
        </p:nvSpPr>
        <p:spPr>
          <a:xfrm>
            <a:off x="1097280" y="2108201"/>
            <a:ext cx="10058400" cy="4127136"/>
          </a:xfrm>
        </p:spPr>
        <p:txBody>
          <a:bodyPr>
            <a:normAutofit lnSpcReduction="10000"/>
          </a:bodyPr>
          <a:lstStyle/>
          <a:p>
            <a:r>
              <a:rPr lang="en-US" dirty="0"/>
              <a:t>Brooke J. Bowman, </a:t>
            </a:r>
            <a:r>
              <a:rPr lang="en-US" i="1" dirty="0"/>
              <a:t>Researching Across the Curriculum: The Road Must Continue Beyond the First Year</a:t>
            </a:r>
            <a:r>
              <a:rPr lang="en-US" dirty="0"/>
              <a:t>, 61 </a:t>
            </a:r>
            <a:r>
              <a:rPr lang="en-US" cap="small" dirty="0"/>
              <a:t>Okla. L. Rev. 503 </a:t>
            </a:r>
            <a:r>
              <a:rPr lang="en-US" dirty="0"/>
              <a:t>(2009). </a:t>
            </a:r>
          </a:p>
          <a:p>
            <a:pPr>
              <a:lnSpc>
                <a:spcPct val="100000"/>
              </a:lnSpc>
              <a:spcBef>
                <a:spcPts val="0"/>
              </a:spcBef>
              <a:spcAft>
                <a:spcPts val="0"/>
              </a:spcAft>
            </a:pPr>
            <a:endParaRPr lang="en-US" dirty="0"/>
          </a:p>
          <a:p>
            <a:r>
              <a:rPr lang="en-US" dirty="0"/>
              <a:t>Alyson M. Drake, </a:t>
            </a:r>
            <a:r>
              <a:rPr lang="en-US" i="1" dirty="0"/>
              <a:t>You Can’t Write Without Research: The Role of Research Instruction in the Upper-Level Writing Requirement</a:t>
            </a:r>
            <a:r>
              <a:rPr lang="en-US" dirty="0"/>
              <a:t>, 18 </a:t>
            </a:r>
            <a:r>
              <a:rPr lang="en-US" cap="small" dirty="0"/>
              <a:t>Fla. Coastal L. Rev. </a:t>
            </a:r>
            <a:r>
              <a:rPr lang="en-US" dirty="0"/>
              <a:t>167 (2017).</a:t>
            </a:r>
          </a:p>
          <a:p>
            <a:pPr>
              <a:lnSpc>
                <a:spcPct val="100000"/>
              </a:lnSpc>
              <a:spcBef>
                <a:spcPts val="0"/>
              </a:spcBef>
              <a:spcAft>
                <a:spcPts val="0"/>
              </a:spcAft>
            </a:pPr>
            <a:endParaRPr lang="en-US" dirty="0"/>
          </a:p>
          <a:p>
            <a:r>
              <a:rPr lang="en-US" dirty="0"/>
              <a:t>Deborah M. Keene &amp; Holliday Gordon, </a:t>
            </a:r>
            <a:r>
              <a:rPr lang="en-US" i="1" dirty="0"/>
              <a:t>Law Library Tours in an Information Age: Format, Effectiveness and Function</a:t>
            </a:r>
            <a:r>
              <a:rPr lang="en-US" dirty="0"/>
              <a:t>, 19 </a:t>
            </a:r>
            <a:r>
              <a:rPr lang="en-US" cap="small" dirty="0"/>
              <a:t>Legal Reference Services Q. </a:t>
            </a:r>
            <a:r>
              <a:rPr lang="en-US" dirty="0"/>
              <a:t>99 (2001).</a:t>
            </a:r>
          </a:p>
          <a:p>
            <a:pPr>
              <a:lnSpc>
                <a:spcPct val="100000"/>
              </a:lnSpc>
              <a:spcBef>
                <a:spcPts val="0"/>
              </a:spcBef>
              <a:spcAft>
                <a:spcPts val="0"/>
              </a:spcAft>
            </a:pPr>
            <a:endParaRPr lang="en-US" dirty="0"/>
          </a:p>
          <a:p>
            <a:r>
              <a:rPr lang="en-US" dirty="0"/>
              <a:t>Steven A. Lastres, </a:t>
            </a:r>
            <a:r>
              <a:rPr lang="en-US" i="1" dirty="0"/>
              <a:t>Rebooting Legal Research in A Digital Age </a:t>
            </a:r>
            <a:r>
              <a:rPr lang="en-US" dirty="0"/>
              <a:t>(2013), http://www.lxisnexis.com/documents/pdf/20130806061418_large.pdf</a:t>
            </a:r>
          </a:p>
          <a:p>
            <a:pPr>
              <a:spcBef>
                <a:spcPts val="0"/>
              </a:spcBef>
              <a:spcAft>
                <a:spcPts val="0"/>
              </a:spcAft>
            </a:pPr>
            <a:endParaRPr lang="en-US" dirty="0"/>
          </a:p>
          <a:p>
            <a:pPr>
              <a:spcBef>
                <a:spcPts val="0"/>
              </a:spcBef>
              <a:spcAft>
                <a:spcPts val="0"/>
              </a:spcAft>
            </a:pPr>
            <a:endParaRPr lang="en-US" dirty="0"/>
          </a:p>
        </p:txBody>
      </p:sp>
    </p:spTree>
    <p:extLst>
      <p:ext uri="{BB962C8B-B14F-4D97-AF65-F5344CB8AC3E}">
        <p14:creationId xmlns:p14="http://schemas.microsoft.com/office/powerpoint/2010/main" val="2843641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98315-3F8C-4400-A7D9-6242F2B5802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9C8ABF39-E3F0-4AFB-8519-BB31CC7B0411}"/>
              </a:ext>
            </a:extLst>
          </p:cNvPr>
          <p:cNvSpPr>
            <a:spLocks noGrp="1"/>
          </p:cNvSpPr>
          <p:nvPr>
            <p:ph idx="1"/>
          </p:nvPr>
        </p:nvSpPr>
        <p:spPr>
          <a:xfrm>
            <a:off x="1097280" y="2108201"/>
            <a:ext cx="10058400" cy="4275182"/>
          </a:xfrm>
        </p:spPr>
        <p:txBody>
          <a:bodyPr>
            <a:normAutofit fontScale="92500" lnSpcReduction="10000"/>
          </a:bodyPr>
          <a:lstStyle/>
          <a:p>
            <a:r>
              <a:rPr lang="en-US" dirty="0"/>
              <a:t>Carol A. Parker &amp; Dennis Kim-Prieto, </a:t>
            </a:r>
            <a:r>
              <a:rPr lang="en-US" i="1" dirty="0"/>
              <a:t>Implementing Effective Legal Research Pedagogy in Contemporary U.S. Law Schools: Challenges and Opportunities</a:t>
            </a:r>
            <a:r>
              <a:rPr lang="en-US" dirty="0"/>
              <a:t>, </a:t>
            </a:r>
            <a:r>
              <a:rPr lang="en-US" i="1" dirty="0"/>
              <a:t>in</a:t>
            </a:r>
            <a:r>
              <a:rPr lang="en-US" dirty="0"/>
              <a:t> </a:t>
            </a:r>
            <a:r>
              <a:rPr lang="en-US" cap="small" dirty="0"/>
              <a:t>The Boulder Statements on Legal Research Education: The Intersection of Intellectual and Practical Skills</a:t>
            </a:r>
            <a:r>
              <a:rPr lang="en-US" dirty="0"/>
              <a:t> 1 (Susan Nevelow Mart, ed., 2014). </a:t>
            </a:r>
          </a:p>
          <a:p>
            <a:pPr>
              <a:spcBef>
                <a:spcPts val="0"/>
              </a:spcBef>
              <a:spcAft>
                <a:spcPts val="0"/>
              </a:spcAft>
            </a:pPr>
            <a:endParaRPr lang="en-US" dirty="0"/>
          </a:p>
          <a:p>
            <a:pPr>
              <a:lnSpc>
                <a:spcPct val="110000"/>
              </a:lnSpc>
              <a:spcBef>
                <a:spcPts val="0"/>
              </a:spcBef>
            </a:pPr>
            <a:r>
              <a:rPr lang="en-US" dirty="0"/>
              <a:t>Genevieve B. Tung, </a:t>
            </a:r>
            <a:r>
              <a:rPr lang="en-US" i="1" dirty="0"/>
              <a:t>Collaboration Between Legal Writing Faculty and Law Librarians: Two Surveys</a:t>
            </a:r>
            <a:r>
              <a:rPr lang="en-US" dirty="0"/>
              <a:t>, 23 </a:t>
            </a:r>
            <a:r>
              <a:rPr lang="en-US" cap="small" dirty="0"/>
              <a:t>J. Legal Writing Inst. </a:t>
            </a:r>
            <a:r>
              <a:rPr lang="en-US" dirty="0"/>
              <a:t>215 (2019). </a:t>
            </a:r>
          </a:p>
          <a:p>
            <a:pPr>
              <a:spcBef>
                <a:spcPts val="0"/>
              </a:spcBef>
              <a:spcAft>
                <a:spcPts val="0"/>
              </a:spcAft>
            </a:pPr>
            <a:endParaRPr lang="en-US" dirty="0"/>
          </a:p>
          <a:p>
            <a:pPr>
              <a:spcBef>
                <a:spcPts val="0"/>
              </a:spcBef>
            </a:pPr>
            <a:r>
              <a:rPr lang="en-US" dirty="0"/>
              <a:t>Sarah Valentine, </a:t>
            </a:r>
            <a:r>
              <a:rPr lang="en-US" i="1" dirty="0"/>
              <a:t>Integrating Legal Research into the Law School Curriculum: Putting the Boulder Statements into Practice</a:t>
            </a:r>
            <a:r>
              <a:rPr lang="en-US" dirty="0"/>
              <a:t>, </a:t>
            </a:r>
            <a:r>
              <a:rPr lang="en-US" i="1" dirty="0"/>
              <a:t>in</a:t>
            </a:r>
            <a:r>
              <a:rPr lang="en-US" dirty="0"/>
              <a:t> </a:t>
            </a:r>
            <a:r>
              <a:rPr lang="en-US" cap="small" dirty="0"/>
              <a:t>The Boulder Statements on Legal Research Education: The Intersection of Intellectual and Practical Skills</a:t>
            </a:r>
            <a:r>
              <a:rPr lang="en-US" dirty="0"/>
              <a:t> 1 (Susan Nevelow Mart, ed., 2014). </a:t>
            </a:r>
          </a:p>
          <a:p>
            <a:pPr>
              <a:lnSpc>
                <a:spcPct val="100000"/>
              </a:lnSpc>
              <a:spcBef>
                <a:spcPts val="0"/>
              </a:spcBef>
              <a:spcAft>
                <a:spcPts val="0"/>
              </a:spcAft>
            </a:pPr>
            <a:endParaRPr lang="en-US" dirty="0"/>
          </a:p>
          <a:p>
            <a:pPr>
              <a:lnSpc>
                <a:spcPct val="100000"/>
              </a:lnSpc>
              <a:spcBef>
                <a:spcPts val="0"/>
              </a:spcBef>
            </a:pPr>
            <a:r>
              <a:rPr lang="en-US" dirty="0"/>
              <a:t>Thomas A. Woxland, </a:t>
            </a:r>
            <a:r>
              <a:rPr lang="en-US" i="1" dirty="0"/>
              <a:t>Why Can’t Johnny Research? or It All Started with Christopher Columbus Langdell</a:t>
            </a:r>
            <a:r>
              <a:rPr lang="en-US" dirty="0"/>
              <a:t>, </a:t>
            </a:r>
            <a:r>
              <a:rPr lang="en-US" cap="small" dirty="0"/>
              <a:t>81 Law Libr. J.</a:t>
            </a:r>
            <a:r>
              <a:rPr lang="en-US" dirty="0"/>
              <a:t> 451 (1989). </a:t>
            </a:r>
          </a:p>
        </p:txBody>
      </p:sp>
    </p:spTree>
    <p:extLst>
      <p:ext uri="{BB962C8B-B14F-4D97-AF65-F5344CB8AC3E}">
        <p14:creationId xmlns:p14="http://schemas.microsoft.com/office/powerpoint/2010/main" val="411182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23BE0-B6C7-4BE7-852E-3E27D535DC55}"/>
              </a:ext>
            </a:extLst>
          </p:cNvPr>
          <p:cNvSpPr>
            <a:spLocks noGrp="1"/>
          </p:cNvSpPr>
          <p:nvPr>
            <p:ph type="title"/>
          </p:nvPr>
        </p:nvSpPr>
        <p:spPr/>
        <p:txBody>
          <a:bodyPr anchor="b">
            <a:normAutofit/>
          </a:bodyPr>
          <a:lstStyle/>
          <a:p>
            <a:r>
              <a:rPr lang="en-US" dirty="0">
                <a:solidFill>
                  <a:schemeClr val="tx1"/>
                </a:solidFill>
              </a:rPr>
              <a:t>The Status Quo</a:t>
            </a:r>
          </a:p>
        </p:txBody>
      </p:sp>
      <p:sp>
        <p:nvSpPr>
          <p:cNvPr id="7" name="Content Placeholder 2">
            <a:extLst>
              <a:ext uri="{FF2B5EF4-FFF2-40B4-BE49-F238E27FC236}">
                <a16:creationId xmlns:a16="http://schemas.microsoft.com/office/drawing/2014/main" id="{93FA3E1A-EB0B-49FD-BD7F-A2EB28CA60C0}"/>
              </a:ext>
            </a:extLst>
          </p:cNvPr>
          <p:cNvSpPr>
            <a:spLocks noGrp="1"/>
          </p:cNvSpPr>
          <p:nvPr>
            <p:ph idx="1"/>
          </p:nvPr>
        </p:nvSpPr>
        <p:spPr/>
        <p:txBody>
          <a:bodyPr anchor="ctr">
            <a:normAutofit fontScale="92500"/>
          </a:bodyPr>
          <a:lstStyle/>
          <a:p>
            <a:pPr marL="227013" indent="-227013">
              <a:lnSpc>
                <a:spcPct val="110000"/>
              </a:lnSpc>
              <a:buFont typeface="Wingdings" panose="05000000000000000000" pitchFamily="2" charset="2"/>
              <a:buChar char="Ø"/>
            </a:pPr>
            <a:r>
              <a:rPr lang="en-US" sz="2200" dirty="0"/>
              <a:t>Collaborations between legal research and legal writing professors are important, but somewhat common. At many schools, legal research and legal writing are part of the same course.</a:t>
            </a:r>
          </a:p>
          <a:p>
            <a:pPr marL="227013" indent="-227013">
              <a:lnSpc>
                <a:spcPct val="110000"/>
              </a:lnSpc>
              <a:spcBef>
                <a:spcPts val="0"/>
              </a:spcBef>
              <a:spcAft>
                <a:spcPts val="0"/>
              </a:spcAft>
              <a:buFont typeface="Wingdings" panose="05000000000000000000" pitchFamily="2" charset="2"/>
              <a:buChar char="Ø"/>
            </a:pPr>
            <a:endParaRPr lang="en-US" sz="2200" dirty="0"/>
          </a:p>
          <a:p>
            <a:pPr marL="227013" indent="-227013">
              <a:lnSpc>
                <a:spcPct val="110000"/>
              </a:lnSpc>
              <a:buFont typeface="Wingdings" panose="05000000000000000000" pitchFamily="2" charset="2"/>
              <a:buChar char="Ø"/>
            </a:pPr>
            <a:r>
              <a:rPr lang="en-US" sz="2200" dirty="0"/>
              <a:t>Yet within the same curriculum, doctrinal courses are taught without incorporating or even acknowledging any connection to legal research skills.</a:t>
            </a:r>
          </a:p>
          <a:p>
            <a:pPr marL="227013" indent="-227013">
              <a:lnSpc>
                <a:spcPct val="110000"/>
              </a:lnSpc>
              <a:spcBef>
                <a:spcPts val="0"/>
              </a:spcBef>
              <a:spcAft>
                <a:spcPts val="0"/>
              </a:spcAft>
              <a:buFont typeface="Wingdings" panose="05000000000000000000" pitchFamily="2" charset="2"/>
              <a:buChar char="Ø"/>
            </a:pPr>
            <a:endParaRPr lang="en-US" sz="2200" dirty="0"/>
          </a:p>
          <a:p>
            <a:pPr marL="227013" indent="-227013">
              <a:lnSpc>
                <a:spcPct val="110000"/>
              </a:lnSpc>
              <a:buFont typeface="Wingdings" panose="05000000000000000000" pitchFamily="2" charset="2"/>
              <a:buChar char="Ø"/>
            </a:pPr>
            <a:r>
              <a:rPr lang="en-US" sz="2200" dirty="0"/>
              <a:t>This is despite the fact that students mostly study appellate court cases and secondary sources in their 1L doctrinal courses. </a:t>
            </a:r>
          </a:p>
        </p:txBody>
      </p:sp>
    </p:spTree>
    <p:extLst>
      <p:ext uri="{BB962C8B-B14F-4D97-AF65-F5344CB8AC3E}">
        <p14:creationId xmlns:p14="http://schemas.microsoft.com/office/powerpoint/2010/main" val="3144328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0" name="Straight Connector 3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A5F93E1-8CE7-4EED-B0A1-088F94FDF516}"/>
              </a:ext>
            </a:extLst>
          </p:cNvPr>
          <p:cNvPicPr>
            <a:picLocks noChangeAspect="1"/>
          </p:cNvPicPr>
          <p:nvPr/>
        </p:nvPicPr>
        <p:blipFill rotWithShape="1">
          <a:blip r:embed="rId2"/>
          <a:srcRect t="23236" b="1764"/>
          <a:stretch/>
        </p:blipFill>
        <p:spPr>
          <a:xfrm>
            <a:off x="-1" y="10"/>
            <a:ext cx="12191999" cy="6857990"/>
          </a:xfrm>
          <a:prstGeom prst="rect">
            <a:avLst/>
          </a:prstGeom>
        </p:spPr>
      </p:pic>
      <p:sp>
        <p:nvSpPr>
          <p:cNvPr id="42" name="Rectangle 41">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AC7095C-0C27-40BA-A6FF-E2EBEF299FF5}"/>
              </a:ext>
            </a:extLst>
          </p:cNvPr>
          <p:cNvSpPr>
            <a:spLocks noGrp="1"/>
          </p:cNvSpPr>
          <p:nvPr>
            <p:ph type="title"/>
          </p:nvPr>
        </p:nvSpPr>
        <p:spPr>
          <a:xfrm>
            <a:off x="735791" y="3331444"/>
            <a:ext cx="6470692" cy="1229306"/>
          </a:xfrm>
        </p:spPr>
        <p:txBody>
          <a:bodyPr vert="horz" lIns="91440" tIns="45720" rIns="91440" bIns="45720" rtlCol="0" anchor="b">
            <a:normAutofit/>
          </a:bodyPr>
          <a:lstStyle/>
          <a:p>
            <a:r>
              <a:rPr lang="en-US" sz="5400" dirty="0">
                <a:solidFill>
                  <a:schemeClr val="tx1"/>
                </a:solidFill>
              </a:rPr>
              <a:t>The Goal</a:t>
            </a:r>
          </a:p>
        </p:txBody>
      </p:sp>
      <p:cxnSp>
        <p:nvCxnSpPr>
          <p:cNvPr id="44" name="Straight Connector 43">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8016069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3">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0CE5EA9-1266-4425-80EE-79FD4397B547}"/>
              </a:ext>
            </a:extLst>
          </p:cNvPr>
          <p:cNvSpPr>
            <a:spLocks noGrp="1"/>
          </p:cNvSpPr>
          <p:nvPr>
            <p:ph type="title"/>
          </p:nvPr>
        </p:nvSpPr>
        <p:spPr>
          <a:xfrm>
            <a:off x="1036320" y="286603"/>
            <a:ext cx="10058400" cy="1450757"/>
          </a:xfrm>
        </p:spPr>
        <p:txBody>
          <a:bodyPr vert="horz" lIns="91440" tIns="45720" rIns="91440" bIns="45720" rtlCol="0">
            <a:normAutofit/>
          </a:bodyPr>
          <a:lstStyle/>
          <a:p>
            <a:r>
              <a:rPr lang="en-US" dirty="0"/>
              <a:t>The Goal</a:t>
            </a:r>
          </a:p>
        </p:txBody>
      </p:sp>
      <p:cxnSp>
        <p:nvCxnSpPr>
          <p:cNvPr id="51" name="Straight Connector 45">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6573" y="1895846"/>
            <a:ext cx="978408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23" name="Graphic 22" descr="Classroom">
            <a:extLst>
              <a:ext uri="{FF2B5EF4-FFF2-40B4-BE49-F238E27FC236}">
                <a16:creationId xmlns:a16="http://schemas.microsoft.com/office/drawing/2014/main" id="{17ABBFAB-FF54-403A-867C-D812AD8C66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1509" y="2472903"/>
            <a:ext cx="3031484" cy="3031484"/>
          </a:xfrm>
          <a:prstGeom prst="rect">
            <a:avLst/>
          </a:prstGeom>
        </p:spPr>
      </p:pic>
      <p:sp>
        <p:nvSpPr>
          <p:cNvPr id="7" name="Content Placeholder 6">
            <a:extLst>
              <a:ext uri="{FF2B5EF4-FFF2-40B4-BE49-F238E27FC236}">
                <a16:creationId xmlns:a16="http://schemas.microsoft.com/office/drawing/2014/main" id="{33234BA9-C0F9-4979-A4FE-D057738F4126}"/>
              </a:ext>
            </a:extLst>
          </p:cNvPr>
          <p:cNvSpPr>
            <a:spLocks noGrp="1"/>
          </p:cNvSpPr>
          <p:nvPr>
            <p:ph idx="1"/>
          </p:nvPr>
        </p:nvSpPr>
        <p:spPr>
          <a:xfrm>
            <a:off x="4706460" y="2108201"/>
            <a:ext cx="6388260" cy="3760891"/>
          </a:xfrm>
        </p:spPr>
        <p:txBody>
          <a:bodyPr>
            <a:normAutofit fontScale="92500" lnSpcReduction="20000"/>
          </a:bodyPr>
          <a:lstStyle/>
          <a:p>
            <a:pPr marL="228600" indent="-228600">
              <a:lnSpc>
                <a:spcPct val="110000"/>
              </a:lnSpc>
              <a:buFont typeface="Wingdings" panose="05000000000000000000" pitchFamily="2" charset="2"/>
              <a:buChar char="Ø"/>
            </a:pPr>
            <a:r>
              <a:rPr lang="en-US" dirty="0"/>
              <a:t>The goal is to integrate legal research into as many aspects of the law school curriculum as possible, especially doctrinal courses.</a:t>
            </a:r>
          </a:p>
          <a:p>
            <a:pPr marL="228600" indent="-228600">
              <a:lnSpc>
                <a:spcPct val="110000"/>
              </a:lnSpc>
              <a:spcBef>
                <a:spcPts val="0"/>
              </a:spcBef>
              <a:spcAft>
                <a:spcPts val="0"/>
              </a:spcAft>
              <a:buFont typeface="Wingdings" panose="05000000000000000000" pitchFamily="2" charset="2"/>
              <a:buChar char="Ø"/>
            </a:pPr>
            <a:endParaRPr lang="en-US" dirty="0"/>
          </a:p>
          <a:p>
            <a:pPr marL="228600" indent="-228600">
              <a:lnSpc>
                <a:spcPct val="110000"/>
              </a:lnSpc>
              <a:buFont typeface="Wingdings" panose="05000000000000000000" pitchFamily="2" charset="2"/>
              <a:buChar char="Ø"/>
            </a:pPr>
            <a:r>
              <a:rPr lang="en-US" dirty="0"/>
              <a:t>Some institutions may be willing to officially expand the legal research instruction by offering additional legal research classes. However, this does not automatically mean there will be any substantial connection with doctrinal courses.</a:t>
            </a:r>
          </a:p>
          <a:p>
            <a:pPr marL="228600" indent="-228600">
              <a:lnSpc>
                <a:spcPct val="110000"/>
              </a:lnSpc>
              <a:spcBef>
                <a:spcPts val="0"/>
              </a:spcBef>
              <a:spcAft>
                <a:spcPts val="0"/>
              </a:spcAft>
              <a:buFont typeface="Wingdings" panose="05000000000000000000" pitchFamily="2" charset="2"/>
              <a:buChar char="Ø"/>
            </a:pPr>
            <a:endParaRPr lang="en-US" dirty="0"/>
          </a:p>
          <a:p>
            <a:pPr marL="228600" indent="-228600">
              <a:lnSpc>
                <a:spcPct val="110000"/>
              </a:lnSpc>
              <a:buFont typeface="Wingdings" panose="05000000000000000000" pitchFamily="2" charset="2"/>
              <a:buChar char="Ø"/>
            </a:pPr>
            <a:r>
              <a:rPr lang="en-US" dirty="0"/>
              <a:t>More than likely, we as law librarians will have to work on a course-by-course basis by forming partnerships directly with doctrinal professors. </a:t>
            </a:r>
          </a:p>
        </p:txBody>
      </p:sp>
      <p:sp>
        <p:nvSpPr>
          <p:cNvPr id="52" name="Rectangle 47">
            <a:extLst>
              <a:ext uri="{FF2B5EF4-FFF2-40B4-BE49-F238E27FC236}">
                <a16:creationId xmlns:a16="http://schemas.microsoft.com/office/drawing/2014/main" id="{9E4CE3CF-6887-4947-8090-EC10F183F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06645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0" name="Straight Connector 3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A5F93E1-8CE7-4EED-B0A1-088F94FDF516}"/>
              </a:ext>
            </a:extLst>
          </p:cNvPr>
          <p:cNvPicPr>
            <a:picLocks noChangeAspect="1"/>
          </p:cNvPicPr>
          <p:nvPr/>
        </p:nvPicPr>
        <p:blipFill rotWithShape="1">
          <a:blip r:embed="rId2"/>
          <a:srcRect t="23236" b="1764"/>
          <a:stretch/>
        </p:blipFill>
        <p:spPr>
          <a:xfrm>
            <a:off x="-1" y="10"/>
            <a:ext cx="12191999" cy="6857990"/>
          </a:xfrm>
          <a:prstGeom prst="rect">
            <a:avLst/>
          </a:prstGeom>
        </p:spPr>
      </p:pic>
      <p:sp>
        <p:nvSpPr>
          <p:cNvPr id="42" name="Rectangle 41">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AC7095C-0C27-40BA-A6FF-E2EBEF299FF5}"/>
              </a:ext>
            </a:extLst>
          </p:cNvPr>
          <p:cNvSpPr>
            <a:spLocks noGrp="1"/>
          </p:cNvSpPr>
          <p:nvPr>
            <p:ph type="title"/>
          </p:nvPr>
        </p:nvSpPr>
        <p:spPr>
          <a:xfrm>
            <a:off x="735791" y="3331444"/>
            <a:ext cx="6470692" cy="1229306"/>
          </a:xfrm>
        </p:spPr>
        <p:txBody>
          <a:bodyPr vert="horz" lIns="91440" tIns="45720" rIns="91440" bIns="45720" rtlCol="0" anchor="b">
            <a:noAutofit/>
          </a:bodyPr>
          <a:lstStyle/>
          <a:p>
            <a:r>
              <a:rPr lang="en-US" dirty="0">
                <a:solidFill>
                  <a:schemeClr val="tx1"/>
                </a:solidFill>
              </a:rPr>
              <a:t>Tips for Getting Started</a:t>
            </a:r>
          </a:p>
        </p:txBody>
      </p:sp>
      <p:cxnSp>
        <p:nvCxnSpPr>
          <p:cNvPr id="44" name="Straight Connector 43">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0471993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nchor="b">
            <a:normAutofit/>
          </a:bodyPr>
          <a:lstStyle/>
          <a:p>
            <a:r>
              <a:rPr lang="en-US" dirty="0">
                <a:solidFill>
                  <a:schemeClr val="tx1"/>
                </a:solidFill>
              </a:rPr>
              <a:t>Tips for Getting Started</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p:txBody>
          <a:bodyPr anchor="t">
            <a:normAutofit lnSpcReduction="10000"/>
          </a:bodyPr>
          <a:lstStyle/>
          <a:p>
            <a:pPr marL="227013" indent="-227013">
              <a:buFont typeface="Wingdings" panose="05000000000000000000" pitchFamily="2" charset="2"/>
              <a:buChar char="Ø"/>
            </a:pPr>
            <a:r>
              <a:rPr lang="en-US" sz="2400" dirty="0"/>
              <a:t>A review of relevant literature uncovers many ideas for integrating legal research into law school doctrinal courses.</a:t>
            </a:r>
          </a:p>
          <a:p>
            <a:pPr marL="227013" indent="-227013">
              <a:spcBef>
                <a:spcPts val="0"/>
              </a:spcBef>
              <a:spcAft>
                <a:spcPts val="0"/>
              </a:spcAft>
              <a:buFont typeface="Wingdings" panose="05000000000000000000" pitchFamily="2" charset="2"/>
              <a:buChar char="Ø"/>
            </a:pPr>
            <a:endParaRPr lang="en-US" sz="2400" dirty="0"/>
          </a:p>
          <a:p>
            <a:pPr marL="227013" indent="-227013">
              <a:buFont typeface="Wingdings" panose="05000000000000000000" pitchFamily="2" charset="2"/>
              <a:buChar char="Ø"/>
            </a:pPr>
            <a:r>
              <a:rPr lang="en-US" sz="2400" dirty="0"/>
              <a:t>The key is coordination and communication between law librarians and doctrinal professors.</a:t>
            </a:r>
            <a:br>
              <a:rPr lang="en-US" sz="2400" dirty="0"/>
            </a:br>
            <a:endParaRPr lang="en-US" sz="2400" dirty="0"/>
          </a:p>
          <a:p>
            <a:pPr marL="227013" indent="-227013">
              <a:buFont typeface="Wingdings" panose="05000000000000000000" pitchFamily="2" charset="2"/>
              <a:buChar char="Ø"/>
            </a:pPr>
            <a:r>
              <a:rPr lang="en-US" sz="2400" dirty="0"/>
              <a:t>There is at least one aspect of each doctrinal course that intersects with legal research (and likely many more).</a:t>
            </a:r>
          </a:p>
        </p:txBody>
      </p:sp>
    </p:spTree>
    <p:extLst>
      <p:ext uri="{BB962C8B-B14F-4D97-AF65-F5344CB8AC3E}">
        <p14:creationId xmlns:p14="http://schemas.microsoft.com/office/powerpoint/2010/main" val="3854793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0745-777E-4500-B037-6B0181B92BAB}"/>
              </a:ext>
            </a:extLst>
          </p:cNvPr>
          <p:cNvSpPr>
            <a:spLocks noGrp="1"/>
          </p:cNvSpPr>
          <p:nvPr>
            <p:ph type="title"/>
          </p:nvPr>
        </p:nvSpPr>
        <p:spPr/>
        <p:txBody>
          <a:bodyPr anchor="b">
            <a:normAutofit/>
          </a:bodyPr>
          <a:lstStyle/>
          <a:p>
            <a:r>
              <a:rPr lang="en-US" dirty="0">
                <a:solidFill>
                  <a:schemeClr val="tx1"/>
                </a:solidFill>
              </a:rPr>
              <a:t>Tips for Getting Started</a:t>
            </a:r>
          </a:p>
        </p:txBody>
      </p:sp>
      <p:sp>
        <p:nvSpPr>
          <p:cNvPr id="3" name="Content Placeholder 2">
            <a:extLst>
              <a:ext uri="{FF2B5EF4-FFF2-40B4-BE49-F238E27FC236}">
                <a16:creationId xmlns:a16="http://schemas.microsoft.com/office/drawing/2014/main" id="{F6B0EEBE-C497-432F-8B51-A14E0D5EA6EB}"/>
              </a:ext>
            </a:extLst>
          </p:cNvPr>
          <p:cNvSpPr>
            <a:spLocks noGrp="1"/>
          </p:cNvSpPr>
          <p:nvPr>
            <p:ph idx="1"/>
          </p:nvPr>
        </p:nvSpPr>
        <p:spPr/>
        <p:txBody>
          <a:bodyPr anchor="t">
            <a:normAutofit fontScale="92500" lnSpcReduction="20000"/>
          </a:bodyPr>
          <a:lstStyle/>
          <a:p>
            <a:pPr marL="227013" indent="-227013">
              <a:buFont typeface="Wingdings" panose="05000000000000000000" pitchFamily="2" charset="2"/>
              <a:buChar char="Ø"/>
            </a:pPr>
            <a:r>
              <a:rPr lang="en-US" sz="2400" dirty="0"/>
              <a:t>Consider the law school climate and attitudes toward legal research and other skills courses.</a:t>
            </a:r>
          </a:p>
          <a:p>
            <a:pPr marL="635508" lvl="1" indent="-342900">
              <a:buFont typeface="Arial" panose="020B0604020202020204" pitchFamily="34" charset="0"/>
              <a:buChar char="•"/>
            </a:pPr>
            <a:r>
              <a:rPr lang="en-US" sz="2200" dirty="0"/>
              <a:t>Will there need to be administrative buy-in for collaboration or can the law librarians and doctrinal professors form partnerships on their own?</a:t>
            </a:r>
          </a:p>
          <a:p>
            <a:pPr marL="635508" lvl="1" indent="-342900">
              <a:buFont typeface="Arial" panose="020B0604020202020204" pitchFamily="34" charset="0"/>
              <a:buChar char="•"/>
            </a:pPr>
            <a:endParaRPr lang="en-US" sz="2200" dirty="0"/>
          </a:p>
          <a:p>
            <a:pPr marL="635508" lvl="1" indent="-342900">
              <a:buFont typeface="Arial" panose="020B0604020202020204" pitchFamily="34" charset="0"/>
              <a:buChar char="•"/>
            </a:pPr>
            <a:r>
              <a:rPr lang="en-US" sz="2200" dirty="0"/>
              <a:t>Are there existing collaborations that can be leveraged for this purpose? What curricular collaborations are already happening in the law school?</a:t>
            </a:r>
          </a:p>
          <a:p>
            <a:pPr marL="635508" lvl="1" indent="-342900">
              <a:buFont typeface="Arial" panose="020B0604020202020204" pitchFamily="34" charset="0"/>
              <a:buChar char="•"/>
            </a:pPr>
            <a:endParaRPr lang="en-US" sz="2200" dirty="0"/>
          </a:p>
          <a:p>
            <a:pPr marL="635508" lvl="1" indent="-342900">
              <a:buFont typeface="Arial" panose="020B0604020202020204" pitchFamily="34" charset="0"/>
              <a:buChar char="•"/>
            </a:pPr>
            <a:r>
              <a:rPr lang="en-US" sz="2200" dirty="0"/>
              <a:t>Are there other stakeholders to consider?</a:t>
            </a:r>
          </a:p>
          <a:p>
            <a:pPr marL="635508" lvl="1" indent="-342900">
              <a:buFont typeface="Arial" panose="020B0604020202020204" pitchFamily="34" charset="0"/>
              <a:buChar char="•"/>
            </a:pPr>
            <a:endParaRPr lang="en-US" sz="2200" dirty="0"/>
          </a:p>
          <a:p>
            <a:pPr marL="635508" lvl="1" indent="-342900">
              <a:buFont typeface="Arial" panose="020B0604020202020204" pitchFamily="34" charset="0"/>
              <a:buChar char="•"/>
            </a:pPr>
            <a:r>
              <a:rPr lang="en-US" sz="2200" dirty="0"/>
              <a:t>Will the collaboration be ongoing or on a semester by semester basis?</a:t>
            </a:r>
          </a:p>
        </p:txBody>
      </p:sp>
    </p:spTree>
    <p:extLst>
      <p:ext uri="{BB962C8B-B14F-4D97-AF65-F5344CB8AC3E}">
        <p14:creationId xmlns:p14="http://schemas.microsoft.com/office/powerpoint/2010/main" val="1653878348"/>
      </p:ext>
    </p:extLst>
  </p:cSld>
  <p:clrMapOvr>
    <a:masterClrMapping/>
  </p:clrMapOvr>
</p:sld>
</file>

<file path=ppt/theme/theme1.xml><?xml version="1.0" encoding="utf-8"?>
<a:theme xmlns:a="http://schemas.openxmlformats.org/drawingml/2006/main" name="RetrospectVTI">
  <a:themeElements>
    <a:clrScheme name="AnalogousFromLightSeedLeftStep">
      <a:dk1>
        <a:srgbClr val="000000"/>
      </a:dk1>
      <a:lt1>
        <a:srgbClr val="FFFFFF"/>
      </a:lt1>
      <a:dk2>
        <a:srgbClr val="302441"/>
      </a:dk2>
      <a:lt2>
        <a:srgbClr val="E5E8E2"/>
      </a:lt2>
      <a:accent1>
        <a:srgbClr val="A991CB"/>
      </a:accent1>
      <a:accent2>
        <a:srgbClr val="7979C0"/>
      </a:accent2>
      <a:accent3>
        <a:srgbClr val="8CA6C9"/>
      </a:accent3>
      <a:accent4>
        <a:srgbClr val="73ABB7"/>
      </a:accent4>
      <a:accent5>
        <a:srgbClr val="7CAEA2"/>
      </a:accent5>
      <a:accent6>
        <a:srgbClr val="6FB185"/>
      </a:accent6>
      <a:hlink>
        <a:srgbClr val="738A54"/>
      </a:hlink>
      <a:folHlink>
        <a:srgbClr val="7F7F7F"/>
      </a:folHlink>
    </a:clrScheme>
    <a:fontScheme name="Retrospect">
      <a:majorFont>
        <a:latin typeface="Sagona Extra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agona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815</TotalTime>
  <Words>2120</Words>
  <Application>Microsoft Office PowerPoint</Application>
  <PresentationFormat>Widescreen</PresentationFormat>
  <Paragraphs>196</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Sagona Book</vt:lpstr>
      <vt:lpstr>Sagona ExtraLight</vt:lpstr>
      <vt:lpstr>Wingdings</vt:lpstr>
      <vt:lpstr>RetrospectVTI</vt:lpstr>
      <vt:lpstr>From the First Day Forward: Integrating Legal Research Into Law School Doctrinal Courses </vt:lpstr>
      <vt:lpstr>The Status Quo</vt:lpstr>
      <vt:lpstr>The Status Quo</vt:lpstr>
      <vt:lpstr>The Status Quo</vt:lpstr>
      <vt:lpstr>The Goal</vt:lpstr>
      <vt:lpstr>The Goal</vt:lpstr>
      <vt:lpstr>Tips for Getting Started</vt:lpstr>
      <vt:lpstr>Tips for Getting Started</vt:lpstr>
      <vt:lpstr>Tips for Getting Started</vt:lpstr>
      <vt:lpstr>Tips for Getting Started</vt:lpstr>
      <vt:lpstr>During the 1L Year</vt:lpstr>
      <vt:lpstr>From Day One: Orientation</vt:lpstr>
      <vt:lpstr>From Day One: Orientation</vt:lpstr>
      <vt:lpstr>From Day One: Orientation</vt:lpstr>
      <vt:lpstr>From Day One: Orientation</vt:lpstr>
      <vt:lpstr>Research In 1L Doctrinal Courses</vt:lpstr>
      <vt:lpstr>Research in 1L Doctrinal Courses</vt:lpstr>
      <vt:lpstr>During the 2L &amp; 3L Years</vt:lpstr>
      <vt:lpstr>Research in 2L &amp; 3L Doctrinal Courses</vt:lpstr>
      <vt:lpstr>Research in 2L &amp; 3L Doctrinal Courses</vt:lpstr>
      <vt:lpstr>Research in 2L &amp; 3L Doctrinal Courses</vt:lpstr>
      <vt:lpstr>Research in 2L &amp; 3L Doctrinal Courses</vt:lpstr>
      <vt:lpstr>A Collaboration Example: 1L Research &amp; Civil Procedure</vt:lpstr>
      <vt:lpstr>Collaboration with Civil Procedure</vt:lpstr>
      <vt:lpstr>Collaboration with Civil Procedure</vt:lpstr>
      <vt:lpstr>Collaboration with Civil Procedure</vt:lpstr>
      <vt:lpstr>Collaboration with Civil Procedure</vt:lpstr>
      <vt:lpstr>Collaboration with Civil Procedure</vt:lpstr>
      <vt:lpstr>Overcoming Potential Barriers</vt:lpstr>
      <vt:lpstr>Overcoming Potential Barriers</vt:lpstr>
      <vt:lpstr>Overcoming Potential Barriers</vt:lpstr>
      <vt:lpstr>Overcoming Potential Barriers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the First Day Forward: Integrating Legal Research Into Law School Doctrinal Courses</dc:title>
  <dc:creator>Clanitra S. Nejdl</dc:creator>
  <cp:lastModifiedBy>Clanitra S. Nejdl</cp:lastModifiedBy>
  <cp:revision>188</cp:revision>
  <dcterms:created xsi:type="dcterms:W3CDTF">2019-11-22T19:26:25Z</dcterms:created>
  <dcterms:modified xsi:type="dcterms:W3CDTF">2019-12-06T15:13:03Z</dcterms:modified>
</cp:coreProperties>
</file>